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8" r:id="rId1"/>
  </p:sldMasterIdLst>
  <p:sldIdLst>
    <p:sldId id="256"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76" r:id="rId20"/>
    <p:sldId id="296" r:id="rId21"/>
    <p:sldId id="297" r:id="rId22"/>
    <p:sldId id="298" r:id="rId23"/>
    <p:sldId id="277" r:id="rId24"/>
    <p:sldId id="271" r:id="rId25"/>
    <p:sldId id="257" r:id="rId26"/>
    <p:sldId id="258" r:id="rId27"/>
    <p:sldId id="259" r:id="rId28"/>
    <p:sldId id="260" r:id="rId29"/>
    <p:sldId id="261" r:id="rId30"/>
    <p:sldId id="262" r:id="rId31"/>
    <p:sldId id="263" r:id="rId32"/>
    <p:sldId id="272" r:id="rId33"/>
    <p:sldId id="264" r:id="rId34"/>
    <p:sldId id="266" r:id="rId35"/>
    <p:sldId id="267" r:id="rId36"/>
    <p:sldId id="268" r:id="rId37"/>
    <p:sldId id="273" r:id="rId38"/>
    <p:sldId id="269" r:id="rId39"/>
    <p:sldId id="274" r:id="rId40"/>
    <p:sldId id="275" r:id="rId41"/>
    <p:sldId id="299" r:id="rId42"/>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Dotrice" panose="04080509020F04020402" pitchFamily="81" charset="0"/>
      <p:regular r:id="rId47"/>
      <p:bold r:id="rId48"/>
    </p:embeddedFont>
    <p:embeddedFont>
      <p:font typeface="Dotrice Condensed" panose="04080509020F04020402" pitchFamily="81" charset="0"/>
      <p:regular r:id="rId49"/>
      <p:bold r:id="rId50"/>
    </p:embeddedFont>
    <p:embeddedFont>
      <p:font typeface="Industrial" panose="00000400000000000000" pitchFamily="50" charset="0"/>
      <p:regular r:id="rId51"/>
      <p:italic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100" d="100"/>
          <a:sy n="100" d="100"/>
        </p:scale>
        <p:origin x="210"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FD6419-DBE9-4D40-9BE3-02727BEC904C}" type="doc">
      <dgm:prSet loTypeId="urn:microsoft.com/office/officeart/2016/7/layout/BasicLinearProcessNumbered" loCatId="process" qsTypeId="urn:microsoft.com/office/officeart/2005/8/quickstyle/simple2" qsCatId="simple" csTypeId="urn:microsoft.com/office/officeart/2005/8/colors/accent1_2" csCatId="accent1" phldr="1"/>
      <dgm:spPr/>
      <dgm:t>
        <a:bodyPr/>
        <a:lstStyle/>
        <a:p>
          <a:endParaRPr lang="en-US"/>
        </a:p>
      </dgm:t>
    </dgm:pt>
    <dgm:pt modelId="{44AD4C88-2B61-4F3A-B9BE-F6BE4F8C8C73}">
      <dgm:prSet/>
      <dgm:spPr/>
      <dgm:t>
        <a:bodyPr/>
        <a:lstStyle/>
        <a:p>
          <a:r>
            <a:rPr lang="en-US" dirty="0"/>
            <a:t>Public reporting helps us get  a better understanding of APT1’s cyber activity. However, several factors complicate the process of compiling and synthesizing public reports on APT1</a:t>
          </a:r>
        </a:p>
      </dgm:t>
    </dgm:pt>
    <dgm:pt modelId="{3407C972-F133-4F32-81C2-A7753140399E}" type="parTrans" cxnId="{73AB8652-0BA4-4673-93E1-49AA77204C4C}">
      <dgm:prSet/>
      <dgm:spPr/>
      <dgm:t>
        <a:bodyPr/>
        <a:lstStyle/>
        <a:p>
          <a:endParaRPr lang="en-US"/>
        </a:p>
      </dgm:t>
    </dgm:pt>
    <dgm:pt modelId="{6ADDD908-4552-43E2-B8F1-140B87B89976}" type="sibTrans" cxnId="{73AB8652-0BA4-4673-93E1-49AA77204C4C}">
      <dgm:prSet phldrT="1"/>
      <dgm:spPr/>
      <dgm:t>
        <a:bodyPr/>
        <a:lstStyle/>
        <a:p>
          <a:r>
            <a:rPr lang="en-US"/>
            <a:t>1</a:t>
          </a:r>
        </a:p>
      </dgm:t>
    </dgm:pt>
    <dgm:pt modelId="{7A62DADD-862C-4E06-BD86-013B3E871428}">
      <dgm:prSet/>
      <dgm:spPr/>
      <dgm:t>
        <a:bodyPr/>
        <a:lstStyle/>
        <a:p>
          <a:r>
            <a:rPr lang="en-US" dirty="0"/>
            <a:t>1) Researchers and journalists refer to APT1 by variety of nicknames causing confusion.</a:t>
          </a:r>
        </a:p>
      </dgm:t>
    </dgm:pt>
    <dgm:pt modelId="{7FC97D25-B124-429F-AC6C-F3F4A7E209AF}" type="parTrans" cxnId="{EB227418-9486-43BF-80C7-65E860087297}">
      <dgm:prSet/>
      <dgm:spPr/>
      <dgm:t>
        <a:bodyPr/>
        <a:lstStyle/>
        <a:p>
          <a:endParaRPr lang="en-US"/>
        </a:p>
      </dgm:t>
    </dgm:pt>
    <dgm:pt modelId="{596479B6-2EE8-48B8-8145-0B6DFD11F190}" type="sibTrans" cxnId="{EB227418-9486-43BF-80C7-65E860087297}">
      <dgm:prSet phldrT="2"/>
      <dgm:spPr/>
      <dgm:t>
        <a:bodyPr/>
        <a:lstStyle/>
        <a:p>
          <a:r>
            <a:rPr lang="en-US"/>
            <a:t>2</a:t>
          </a:r>
        </a:p>
      </dgm:t>
    </dgm:pt>
    <dgm:pt modelId="{959361D8-B171-4FBE-8200-6138A2EB804C}">
      <dgm:prSet/>
      <dgm:spPr/>
      <dgm:t>
        <a:bodyPr/>
        <a:lstStyle/>
        <a:p>
          <a:r>
            <a:rPr lang="en-US" dirty="0"/>
            <a:t>2) Cyber security analysts focus on writing about tools that are shared between multiple Chinese APT groups without differentiating between the various actors that use them</a:t>
          </a:r>
        </a:p>
      </dgm:t>
    </dgm:pt>
    <dgm:pt modelId="{BA8F5802-2FC8-46A5-974A-2529BB2E35A5}" type="parTrans" cxnId="{0254CBA5-1C60-4C95-9CE8-7DA5A73BF1CE}">
      <dgm:prSet/>
      <dgm:spPr/>
      <dgm:t>
        <a:bodyPr/>
        <a:lstStyle/>
        <a:p>
          <a:endParaRPr lang="en-US"/>
        </a:p>
      </dgm:t>
    </dgm:pt>
    <dgm:pt modelId="{80C843B2-CFEB-4E1E-B8A2-5039802216ED}" type="sibTrans" cxnId="{0254CBA5-1C60-4C95-9CE8-7DA5A73BF1CE}">
      <dgm:prSet phldrT="3"/>
      <dgm:spPr/>
      <dgm:t>
        <a:bodyPr/>
        <a:lstStyle/>
        <a:p>
          <a:r>
            <a:rPr lang="en-US"/>
            <a:t>3</a:t>
          </a:r>
        </a:p>
      </dgm:t>
    </dgm:pt>
    <dgm:pt modelId="{C9CD55D5-D386-4AA5-A76C-249F72DDA359}" type="pres">
      <dgm:prSet presAssocID="{87FD6419-DBE9-4D40-9BE3-02727BEC904C}" presName="Name0" presStyleCnt="0">
        <dgm:presLayoutVars>
          <dgm:animLvl val="lvl"/>
          <dgm:resizeHandles val="exact"/>
        </dgm:presLayoutVars>
      </dgm:prSet>
      <dgm:spPr/>
    </dgm:pt>
    <dgm:pt modelId="{2FAE2298-6C52-4B0D-A325-5216AB161765}" type="pres">
      <dgm:prSet presAssocID="{44AD4C88-2B61-4F3A-B9BE-F6BE4F8C8C73}" presName="compositeNode" presStyleCnt="0">
        <dgm:presLayoutVars>
          <dgm:bulletEnabled val="1"/>
        </dgm:presLayoutVars>
      </dgm:prSet>
      <dgm:spPr/>
    </dgm:pt>
    <dgm:pt modelId="{0D8C3BB3-463B-4692-A065-C95BA621291B}" type="pres">
      <dgm:prSet presAssocID="{44AD4C88-2B61-4F3A-B9BE-F6BE4F8C8C73}" presName="bgRect" presStyleLbl="bgAccFollowNode1" presStyleIdx="0" presStyleCnt="3"/>
      <dgm:spPr/>
    </dgm:pt>
    <dgm:pt modelId="{A23A451C-0524-4A7D-88F1-A148CA7FD602}" type="pres">
      <dgm:prSet presAssocID="{6ADDD908-4552-43E2-B8F1-140B87B89976}" presName="sibTransNodeCircle" presStyleLbl="alignNode1" presStyleIdx="0" presStyleCnt="6">
        <dgm:presLayoutVars>
          <dgm:chMax val="0"/>
          <dgm:bulletEnabled/>
        </dgm:presLayoutVars>
      </dgm:prSet>
      <dgm:spPr/>
    </dgm:pt>
    <dgm:pt modelId="{FDBB255B-18E2-495C-994A-148387ECFDA2}" type="pres">
      <dgm:prSet presAssocID="{44AD4C88-2B61-4F3A-B9BE-F6BE4F8C8C73}" presName="bottomLine" presStyleLbl="alignNode1" presStyleIdx="1" presStyleCnt="6">
        <dgm:presLayoutVars/>
      </dgm:prSet>
      <dgm:spPr/>
    </dgm:pt>
    <dgm:pt modelId="{94C62783-8CCE-4F88-BBC4-C441F3DBD2CB}" type="pres">
      <dgm:prSet presAssocID="{44AD4C88-2B61-4F3A-B9BE-F6BE4F8C8C73}" presName="nodeText" presStyleLbl="bgAccFollowNode1" presStyleIdx="0" presStyleCnt="3">
        <dgm:presLayoutVars>
          <dgm:bulletEnabled val="1"/>
        </dgm:presLayoutVars>
      </dgm:prSet>
      <dgm:spPr/>
    </dgm:pt>
    <dgm:pt modelId="{60E785A2-57F4-4766-BC0C-05D6BFD5EE7C}" type="pres">
      <dgm:prSet presAssocID="{6ADDD908-4552-43E2-B8F1-140B87B89976}" presName="sibTrans" presStyleCnt="0"/>
      <dgm:spPr/>
    </dgm:pt>
    <dgm:pt modelId="{025C7CA5-58B8-41C9-BE67-39792EF0DF81}" type="pres">
      <dgm:prSet presAssocID="{7A62DADD-862C-4E06-BD86-013B3E871428}" presName="compositeNode" presStyleCnt="0">
        <dgm:presLayoutVars>
          <dgm:bulletEnabled val="1"/>
        </dgm:presLayoutVars>
      </dgm:prSet>
      <dgm:spPr/>
    </dgm:pt>
    <dgm:pt modelId="{29DDF0CC-B1F9-43C3-8384-D596EA7418E0}" type="pres">
      <dgm:prSet presAssocID="{7A62DADD-862C-4E06-BD86-013B3E871428}" presName="bgRect" presStyleLbl="bgAccFollowNode1" presStyleIdx="1" presStyleCnt="3"/>
      <dgm:spPr/>
    </dgm:pt>
    <dgm:pt modelId="{3E2494E4-0ABD-4BE4-AAC9-E32E900B9213}" type="pres">
      <dgm:prSet presAssocID="{596479B6-2EE8-48B8-8145-0B6DFD11F190}" presName="sibTransNodeCircle" presStyleLbl="alignNode1" presStyleIdx="2" presStyleCnt="6">
        <dgm:presLayoutVars>
          <dgm:chMax val="0"/>
          <dgm:bulletEnabled/>
        </dgm:presLayoutVars>
      </dgm:prSet>
      <dgm:spPr/>
    </dgm:pt>
    <dgm:pt modelId="{E1475D22-6316-47E9-AEE7-4AEEE1F496B4}" type="pres">
      <dgm:prSet presAssocID="{7A62DADD-862C-4E06-BD86-013B3E871428}" presName="bottomLine" presStyleLbl="alignNode1" presStyleIdx="3" presStyleCnt="6">
        <dgm:presLayoutVars/>
      </dgm:prSet>
      <dgm:spPr/>
    </dgm:pt>
    <dgm:pt modelId="{C78B4BA1-C0B2-4874-9FBC-F92ABBE1EA44}" type="pres">
      <dgm:prSet presAssocID="{7A62DADD-862C-4E06-BD86-013B3E871428}" presName="nodeText" presStyleLbl="bgAccFollowNode1" presStyleIdx="1" presStyleCnt="3">
        <dgm:presLayoutVars>
          <dgm:bulletEnabled val="1"/>
        </dgm:presLayoutVars>
      </dgm:prSet>
      <dgm:spPr/>
    </dgm:pt>
    <dgm:pt modelId="{711F0971-69D3-42DC-A960-42B8B7FDE6C8}" type="pres">
      <dgm:prSet presAssocID="{596479B6-2EE8-48B8-8145-0B6DFD11F190}" presName="sibTrans" presStyleCnt="0"/>
      <dgm:spPr/>
    </dgm:pt>
    <dgm:pt modelId="{32B2F56C-1FB6-45CB-9D4B-8602BD49DDFC}" type="pres">
      <dgm:prSet presAssocID="{959361D8-B171-4FBE-8200-6138A2EB804C}" presName="compositeNode" presStyleCnt="0">
        <dgm:presLayoutVars>
          <dgm:bulletEnabled val="1"/>
        </dgm:presLayoutVars>
      </dgm:prSet>
      <dgm:spPr/>
    </dgm:pt>
    <dgm:pt modelId="{8F3BEF8D-DD7A-45BC-A55A-092B71680A6E}" type="pres">
      <dgm:prSet presAssocID="{959361D8-B171-4FBE-8200-6138A2EB804C}" presName="bgRect" presStyleLbl="bgAccFollowNode1" presStyleIdx="2" presStyleCnt="3"/>
      <dgm:spPr/>
    </dgm:pt>
    <dgm:pt modelId="{253F225F-E4E9-499C-A73A-3B6E1B21F10A}" type="pres">
      <dgm:prSet presAssocID="{80C843B2-CFEB-4E1E-B8A2-5039802216ED}" presName="sibTransNodeCircle" presStyleLbl="alignNode1" presStyleIdx="4" presStyleCnt="6">
        <dgm:presLayoutVars>
          <dgm:chMax val="0"/>
          <dgm:bulletEnabled/>
        </dgm:presLayoutVars>
      </dgm:prSet>
      <dgm:spPr/>
    </dgm:pt>
    <dgm:pt modelId="{189B3FC8-6B6A-4755-8D46-62366E51148D}" type="pres">
      <dgm:prSet presAssocID="{959361D8-B171-4FBE-8200-6138A2EB804C}" presName="bottomLine" presStyleLbl="alignNode1" presStyleIdx="5" presStyleCnt="6">
        <dgm:presLayoutVars/>
      </dgm:prSet>
      <dgm:spPr/>
    </dgm:pt>
    <dgm:pt modelId="{4ADC9347-D535-4062-85C3-D15B891F6D55}" type="pres">
      <dgm:prSet presAssocID="{959361D8-B171-4FBE-8200-6138A2EB804C}" presName="nodeText" presStyleLbl="bgAccFollowNode1" presStyleIdx="2" presStyleCnt="3">
        <dgm:presLayoutVars>
          <dgm:bulletEnabled val="1"/>
        </dgm:presLayoutVars>
      </dgm:prSet>
      <dgm:spPr/>
    </dgm:pt>
  </dgm:ptLst>
  <dgm:cxnLst>
    <dgm:cxn modelId="{EB227418-9486-43BF-80C7-65E860087297}" srcId="{87FD6419-DBE9-4D40-9BE3-02727BEC904C}" destId="{7A62DADD-862C-4E06-BD86-013B3E871428}" srcOrd="1" destOrd="0" parTransId="{7FC97D25-B124-429F-AC6C-F3F4A7E209AF}" sibTransId="{596479B6-2EE8-48B8-8145-0B6DFD11F190}"/>
    <dgm:cxn modelId="{A551C820-FBD2-49F9-B23D-F1BE53F03A6A}" type="presOf" srcId="{7A62DADD-862C-4E06-BD86-013B3E871428}" destId="{29DDF0CC-B1F9-43C3-8384-D596EA7418E0}" srcOrd="0" destOrd="0" presId="urn:microsoft.com/office/officeart/2016/7/layout/BasicLinearProcessNumbered"/>
    <dgm:cxn modelId="{D820984B-B229-4C6B-9186-F17EBACA690C}" type="presOf" srcId="{6ADDD908-4552-43E2-B8F1-140B87B89976}" destId="{A23A451C-0524-4A7D-88F1-A148CA7FD602}" srcOrd="0" destOrd="0" presId="urn:microsoft.com/office/officeart/2016/7/layout/BasicLinearProcessNumbered"/>
    <dgm:cxn modelId="{ED5DD271-A660-412A-9E9E-1B55F05817C7}" type="presOf" srcId="{44AD4C88-2B61-4F3A-B9BE-F6BE4F8C8C73}" destId="{94C62783-8CCE-4F88-BBC4-C441F3DBD2CB}" srcOrd="1" destOrd="0" presId="urn:microsoft.com/office/officeart/2016/7/layout/BasicLinearProcessNumbered"/>
    <dgm:cxn modelId="{73AB8652-0BA4-4673-93E1-49AA77204C4C}" srcId="{87FD6419-DBE9-4D40-9BE3-02727BEC904C}" destId="{44AD4C88-2B61-4F3A-B9BE-F6BE4F8C8C73}" srcOrd="0" destOrd="0" parTransId="{3407C972-F133-4F32-81C2-A7753140399E}" sibTransId="{6ADDD908-4552-43E2-B8F1-140B87B89976}"/>
    <dgm:cxn modelId="{74FC5483-7176-4A64-8F69-71FFF1E205C7}" type="presOf" srcId="{80C843B2-CFEB-4E1E-B8A2-5039802216ED}" destId="{253F225F-E4E9-499C-A73A-3B6E1B21F10A}" srcOrd="0" destOrd="0" presId="urn:microsoft.com/office/officeart/2016/7/layout/BasicLinearProcessNumbered"/>
    <dgm:cxn modelId="{5C2F3C87-C515-4E47-9D8C-5E022F5FD24F}" type="presOf" srcId="{959361D8-B171-4FBE-8200-6138A2EB804C}" destId="{4ADC9347-D535-4062-85C3-D15B891F6D55}" srcOrd="1" destOrd="0" presId="urn:microsoft.com/office/officeart/2016/7/layout/BasicLinearProcessNumbered"/>
    <dgm:cxn modelId="{0254CBA5-1C60-4C95-9CE8-7DA5A73BF1CE}" srcId="{87FD6419-DBE9-4D40-9BE3-02727BEC904C}" destId="{959361D8-B171-4FBE-8200-6138A2EB804C}" srcOrd="2" destOrd="0" parTransId="{BA8F5802-2FC8-46A5-974A-2529BB2E35A5}" sibTransId="{80C843B2-CFEB-4E1E-B8A2-5039802216ED}"/>
    <dgm:cxn modelId="{C19609A7-AEC1-40A8-8200-7DEB31532D49}" type="presOf" srcId="{7A62DADD-862C-4E06-BD86-013B3E871428}" destId="{C78B4BA1-C0B2-4874-9FBC-F92ABBE1EA44}" srcOrd="1" destOrd="0" presId="urn:microsoft.com/office/officeart/2016/7/layout/BasicLinearProcessNumbered"/>
    <dgm:cxn modelId="{57E91DB8-EEC0-4B7A-9407-A2613EE82870}" type="presOf" srcId="{959361D8-B171-4FBE-8200-6138A2EB804C}" destId="{8F3BEF8D-DD7A-45BC-A55A-092B71680A6E}" srcOrd="0" destOrd="0" presId="urn:microsoft.com/office/officeart/2016/7/layout/BasicLinearProcessNumbered"/>
    <dgm:cxn modelId="{E81750CE-F0E2-44B0-A0CA-4A94E0432213}" type="presOf" srcId="{87FD6419-DBE9-4D40-9BE3-02727BEC904C}" destId="{C9CD55D5-D386-4AA5-A76C-249F72DDA359}" srcOrd="0" destOrd="0" presId="urn:microsoft.com/office/officeart/2016/7/layout/BasicLinearProcessNumbered"/>
    <dgm:cxn modelId="{7506D9D4-1F1E-48B4-AD19-F76AB2CD5F8B}" type="presOf" srcId="{596479B6-2EE8-48B8-8145-0B6DFD11F190}" destId="{3E2494E4-0ABD-4BE4-AAC9-E32E900B9213}" srcOrd="0" destOrd="0" presId="urn:microsoft.com/office/officeart/2016/7/layout/BasicLinearProcessNumbered"/>
    <dgm:cxn modelId="{9DA767D8-1DB6-4236-B736-593912A1E688}" type="presOf" srcId="{44AD4C88-2B61-4F3A-B9BE-F6BE4F8C8C73}" destId="{0D8C3BB3-463B-4692-A065-C95BA621291B}" srcOrd="0" destOrd="0" presId="urn:microsoft.com/office/officeart/2016/7/layout/BasicLinearProcessNumbered"/>
    <dgm:cxn modelId="{1190DB58-ED51-4447-915E-45798BE331CC}" type="presParOf" srcId="{C9CD55D5-D386-4AA5-A76C-249F72DDA359}" destId="{2FAE2298-6C52-4B0D-A325-5216AB161765}" srcOrd="0" destOrd="0" presId="urn:microsoft.com/office/officeart/2016/7/layout/BasicLinearProcessNumbered"/>
    <dgm:cxn modelId="{94EAC6F2-4537-4015-85EE-1303F3D762C5}" type="presParOf" srcId="{2FAE2298-6C52-4B0D-A325-5216AB161765}" destId="{0D8C3BB3-463B-4692-A065-C95BA621291B}" srcOrd="0" destOrd="0" presId="urn:microsoft.com/office/officeart/2016/7/layout/BasicLinearProcessNumbered"/>
    <dgm:cxn modelId="{733B0297-4D29-4093-9E06-E53124FF73A4}" type="presParOf" srcId="{2FAE2298-6C52-4B0D-A325-5216AB161765}" destId="{A23A451C-0524-4A7D-88F1-A148CA7FD602}" srcOrd="1" destOrd="0" presId="urn:microsoft.com/office/officeart/2016/7/layout/BasicLinearProcessNumbered"/>
    <dgm:cxn modelId="{5CB0E386-F033-4D08-BE06-CB42CD9A9BB4}" type="presParOf" srcId="{2FAE2298-6C52-4B0D-A325-5216AB161765}" destId="{FDBB255B-18E2-495C-994A-148387ECFDA2}" srcOrd="2" destOrd="0" presId="urn:microsoft.com/office/officeart/2016/7/layout/BasicLinearProcessNumbered"/>
    <dgm:cxn modelId="{663D266D-04F1-4E1E-8DE7-91EE428A7D4E}" type="presParOf" srcId="{2FAE2298-6C52-4B0D-A325-5216AB161765}" destId="{94C62783-8CCE-4F88-BBC4-C441F3DBD2CB}" srcOrd="3" destOrd="0" presId="urn:microsoft.com/office/officeart/2016/7/layout/BasicLinearProcessNumbered"/>
    <dgm:cxn modelId="{953886EA-B1E1-4258-B6A4-12F01EC0C953}" type="presParOf" srcId="{C9CD55D5-D386-4AA5-A76C-249F72DDA359}" destId="{60E785A2-57F4-4766-BC0C-05D6BFD5EE7C}" srcOrd="1" destOrd="0" presId="urn:microsoft.com/office/officeart/2016/7/layout/BasicLinearProcessNumbered"/>
    <dgm:cxn modelId="{4B59ABB5-617F-4D7C-BA2B-549777E16256}" type="presParOf" srcId="{C9CD55D5-D386-4AA5-A76C-249F72DDA359}" destId="{025C7CA5-58B8-41C9-BE67-39792EF0DF81}" srcOrd="2" destOrd="0" presId="urn:microsoft.com/office/officeart/2016/7/layout/BasicLinearProcessNumbered"/>
    <dgm:cxn modelId="{2F6B290E-81C6-4A43-9E2E-2005EFF3E2BB}" type="presParOf" srcId="{025C7CA5-58B8-41C9-BE67-39792EF0DF81}" destId="{29DDF0CC-B1F9-43C3-8384-D596EA7418E0}" srcOrd="0" destOrd="0" presId="urn:microsoft.com/office/officeart/2016/7/layout/BasicLinearProcessNumbered"/>
    <dgm:cxn modelId="{C09CE875-ABF3-4DE4-8071-0D6C6FBCB460}" type="presParOf" srcId="{025C7CA5-58B8-41C9-BE67-39792EF0DF81}" destId="{3E2494E4-0ABD-4BE4-AAC9-E32E900B9213}" srcOrd="1" destOrd="0" presId="urn:microsoft.com/office/officeart/2016/7/layout/BasicLinearProcessNumbered"/>
    <dgm:cxn modelId="{CC5ACCC3-CB8E-41D3-9DB8-D0881E353A76}" type="presParOf" srcId="{025C7CA5-58B8-41C9-BE67-39792EF0DF81}" destId="{E1475D22-6316-47E9-AEE7-4AEEE1F496B4}" srcOrd="2" destOrd="0" presId="urn:microsoft.com/office/officeart/2016/7/layout/BasicLinearProcessNumbered"/>
    <dgm:cxn modelId="{0BA4E907-DEA9-44CB-ACB6-EA7641089947}" type="presParOf" srcId="{025C7CA5-58B8-41C9-BE67-39792EF0DF81}" destId="{C78B4BA1-C0B2-4874-9FBC-F92ABBE1EA44}" srcOrd="3" destOrd="0" presId="urn:microsoft.com/office/officeart/2016/7/layout/BasicLinearProcessNumbered"/>
    <dgm:cxn modelId="{C251F558-C641-48D7-9DD6-D7CD861DAB5C}" type="presParOf" srcId="{C9CD55D5-D386-4AA5-A76C-249F72DDA359}" destId="{711F0971-69D3-42DC-A960-42B8B7FDE6C8}" srcOrd="3" destOrd="0" presId="urn:microsoft.com/office/officeart/2016/7/layout/BasicLinearProcessNumbered"/>
    <dgm:cxn modelId="{DBBE5E56-567D-4AB8-9054-230DF5CCB7EA}" type="presParOf" srcId="{C9CD55D5-D386-4AA5-A76C-249F72DDA359}" destId="{32B2F56C-1FB6-45CB-9D4B-8602BD49DDFC}" srcOrd="4" destOrd="0" presId="urn:microsoft.com/office/officeart/2016/7/layout/BasicLinearProcessNumbered"/>
    <dgm:cxn modelId="{DD286403-2AEA-4788-95FD-278633FA1C77}" type="presParOf" srcId="{32B2F56C-1FB6-45CB-9D4B-8602BD49DDFC}" destId="{8F3BEF8D-DD7A-45BC-A55A-092B71680A6E}" srcOrd="0" destOrd="0" presId="urn:microsoft.com/office/officeart/2016/7/layout/BasicLinearProcessNumbered"/>
    <dgm:cxn modelId="{E3E784C8-76C1-4C31-B41E-B1553B47CBE3}" type="presParOf" srcId="{32B2F56C-1FB6-45CB-9D4B-8602BD49DDFC}" destId="{253F225F-E4E9-499C-A73A-3B6E1B21F10A}" srcOrd="1" destOrd="0" presId="urn:microsoft.com/office/officeart/2016/7/layout/BasicLinearProcessNumbered"/>
    <dgm:cxn modelId="{04134EEF-5743-42E0-96F7-C1FC40783A0D}" type="presParOf" srcId="{32B2F56C-1FB6-45CB-9D4B-8602BD49DDFC}" destId="{189B3FC8-6B6A-4755-8D46-62366E51148D}" srcOrd="2" destOrd="0" presId="urn:microsoft.com/office/officeart/2016/7/layout/BasicLinearProcessNumbered"/>
    <dgm:cxn modelId="{11027959-5CEB-457D-BCD4-831E9C9ADC4E}" type="presParOf" srcId="{32B2F56C-1FB6-45CB-9D4B-8602BD49DDFC}" destId="{4ADC9347-D535-4062-85C3-D15B891F6D55}"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969B66-1EE0-4BCD-A8B0-A5D0A2F58B1A}"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1FAA4D95-D1D3-4326-B75B-3FB5C3C5AE7E}">
      <dgm:prSet/>
      <dgm:spPr/>
      <dgm:t>
        <a:bodyPr/>
        <a:lstStyle/>
        <a:p>
          <a:r>
            <a:rPr lang="en-US" dirty="0"/>
            <a:t>Escalating privileges is when the attacker attempts to obtain data, such as username and password, that will allow access to more resources within the network.</a:t>
          </a:r>
        </a:p>
      </dgm:t>
    </dgm:pt>
    <dgm:pt modelId="{7BDB416B-01CC-4E68-A414-C03C30AC9DEB}" type="parTrans" cxnId="{A76AD552-DBE3-4052-A0F4-2EC121A63AA2}">
      <dgm:prSet/>
      <dgm:spPr/>
      <dgm:t>
        <a:bodyPr/>
        <a:lstStyle/>
        <a:p>
          <a:endParaRPr lang="en-US"/>
        </a:p>
      </dgm:t>
    </dgm:pt>
    <dgm:pt modelId="{690D0353-44B6-434B-8975-A617B25B366C}" type="sibTrans" cxnId="{A76AD552-DBE3-4052-A0F4-2EC121A63AA2}">
      <dgm:prSet/>
      <dgm:spPr/>
      <dgm:t>
        <a:bodyPr/>
        <a:lstStyle/>
        <a:p>
          <a:endParaRPr lang="en-US"/>
        </a:p>
      </dgm:t>
    </dgm:pt>
    <dgm:pt modelId="{838C6688-497A-48B3-85A0-0A32D8103DCA}">
      <dgm:prSet/>
      <dgm:spPr/>
      <dgm:t>
        <a:bodyPr/>
        <a:lstStyle/>
        <a:p>
          <a:r>
            <a:rPr lang="en-US" dirty="0"/>
            <a:t>APT1 predominantly uses publicly available tools to dump password hashes from victim systems in order to obtain legitimate user credentials.</a:t>
          </a:r>
        </a:p>
      </dgm:t>
    </dgm:pt>
    <dgm:pt modelId="{04454D74-F1F7-4AA5-859C-D32589165AED}" type="parTrans" cxnId="{1E412DB3-9009-4380-918C-E427A2338644}">
      <dgm:prSet/>
      <dgm:spPr/>
      <dgm:t>
        <a:bodyPr/>
        <a:lstStyle/>
        <a:p>
          <a:endParaRPr lang="en-US"/>
        </a:p>
      </dgm:t>
    </dgm:pt>
    <dgm:pt modelId="{B2049CBA-3876-4802-915A-3893A80CF543}" type="sibTrans" cxnId="{1E412DB3-9009-4380-918C-E427A2338644}">
      <dgm:prSet/>
      <dgm:spPr/>
      <dgm:t>
        <a:bodyPr/>
        <a:lstStyle/>
        <a:p>
          <a:endParaRPr lang="en-US"/>
        </a:p>
      </dgm:t>
    </dgm:pt>
    <dgm:pt modelId="{875A774B-53E2-4BA1-BFDF-0B52FE55ECE0}" type="pres">
      <dgm:prSet presAssocID="{44969B66-1EE0-4BCD-A8B0-A5D0A2F58B1A}" presName="vert0" presStyleCnt="0">
        <dgm:presLayoutVars>
          <dgm:dir/>
          <dgm:animOne val="branch"/>
          <dgm:animLvl val="lvl"/>
        </dgm:presLayoutVars>
      </dgm:prSet>
      <dgm:spPr/>
    </dgm:pt>
    <dgm:pt modelId="{76856E93-1D56-4DE6-88FE-5450C007A347}" type="pres">
      <dgm:prSet presAssocID="{1FAA4D95-D1D3-4326-B75B-3FB5C3C5AE7E}" presName="thickLine" presStyleLbl="alignNode1" presStyleIdx="0" presStyleCnt="2"/>
      <dgm:spPr/>
    </dgm:pt>
    <dgm:pt modelId="{38F61DBA-D22D-4C6F-B689-F529EC639CC5}" type="pres">
      <dgm:prSet presAssocID="{1FAA4D95-D1D3-4326-B75B-3FB5C3C5AE7E}" presName="horz1" presStyleCnt="0"/>
      <dgm:spPr/>
    </dgm:pt>
    <dgm:pt modelId="{26862F01-9F06-48AD-870B-AF91598EF793}" type="pres">
      <dgm:prSet presAssocID="{1FAA4D95-D1D3-4326-B75B-3FB5C3C5AE7E}" presName="tx1" presStyleLbl="revTx" presStyleIdx="0" presStyleCnt="2"/>
      <dgm:spPr/>
    </dgm:pt>
    <dgm:pt modelId="{537442B3-41B0-4DF9-85D1-9FFF98A277FD}" type="pres">
      <dgm:prSet presAssocID="{1FAA4D95-D1D3-4326-B75B-3FB5C3C5AE7E}" presName="vert1" presStyleCnt="0"/>
      <dgm:spPr/>
    </dgm:pt>
    <dgm:pt modelId="{56A5D732-8D8E-4331-B902-09059C9A3FA0}" type="pres">
      <dgm:prSet presAssocID="{838C6688-497A-48B3-85A0-0A32D8103DCA}" presName="thickLine" presStyleLbl="alignNode1" presStyleIdx="1" presStyleCnt="2"/>
      <dgm:spPr/>
    </dgm:pt>
    <dgm:pt modelId="{1A207652-610C-4A56-A579-B7C38B3F140D}" type="pres">
      <dgm:prSet presAssocID="{838C6688-497A-48B3-85A0-0A32D8103DCA}" presName="horz1" presStyleCnt="0"/>
      <dgm:spPr/>
    </dgm:pt>
    <dgm:pt modelId="{DD49A00E-73E5-46D9-A471-FF50BC087152}" type="pres">
      <dgm:prSet presAssocID="{838C6688-497A-48B3-85A0-0A32D8103DCA}" presName="tx1" presStyleLbl="revTx" presStyleIdx="1" presStyleCnt="2"/>
      <dgm:spPr/>
    </dgm:pt>
    <dgm:pt modelId="{A922BE3E-AC26-4421-B464-314BC4E32A98}" type="pres">
      <dgm:prSet presAssocID="{838C6688-497A-48B3-85A0-0A32D8103DCA}" presName="vert1" presStyleCnt="0"/>
      <dgm:spPr/>
    </dgm:pt>
  </dgm:ptLst>
  <dgm:cxnLst>
    <dgm:cxn modelId="{CAC1D241-D4AE-466C-9F49-354BD5832237}" type="presOf" srcId="{44969B66-1EE0-4BCD-A8B0-A5D0A2F58B1A}" destId="{875A774B-53E2-4BA1-BFDF-0B52FE55ECE0}" srcOrd="0" destOrd="0" presId="urn:microsoft.com/office/officeart/2008/layout/LinedList"/>
    <dgm:cxn modelId="{A8891751-147D-4A25-A21C-BB4E145AEA6F}" type="presOf" srcId="{1FAA4D95-D1D3-4326-B75B-3FB5C3C5AE7E}" destId="{26862F01-9F06-48AD-870B-AF91598EF793}" srcOrd="0" destOrd="0" presId="urn:microsoft.com/office/officeart/2008/layout/LinedList"/>
    <dgm:cxn modelId="{A76AD552-DBE3-4052-A0F4-2EC121A63AA2}" srcId="{44969B66-1EE0-4BCD-A8B0-A5D0A2F58B1A}" destId="{1FAA4D95-D1D3-4326-B75B-3FB5C3C5AE7E}" srcOrd="0" destOrd="0" parTransId="{7BDB416B-01CC-4E68-A414-C03C30AC9DEB}" sibTransId="{690D0353-44B6-434B-8975-A617B25B366C}"/>
    <dgm:cxn modelId="{3D4A0054-E47C-4A3E-82BB-F17C46BA7FB8}" type="presOf" srcId="{838C6688-497A-48B3-85A0-0A32D8103DCA}" destId="{DD49A00E-73E5-46D9-A471-FF50BC087152}" srcOrd="0" destOrd="0" presId="urn:microsoft.com/office/officeart/2008/layout/LinedList"/>
    <dgm:cxn modelId="{1E412DB3-9009-4380-918C-E427A2338644}" srcId="{44969B66-1EE0-4BCD-A8B0-A5D0A2F58B1A}" destId="{838C6688-497A-48B3-85A0-0A32D8103DCA}" srcOrd="1" destOrd="0" parTransId="{04454D74-F1F7-4AA5-859C-D32589165AED}" sibTransId="{B2049CBA-3876-4802-915A-3893A80CF543}"/>
    <dgm:cxn modelId="{BF4A489F-980D-4922-822F-896D24055B0D}" type="presParOf" srcId="{875A774B-53E2-4BA1-BFDF-0B52FE55ECE0}" destId="{76856E93-1D56-4DE6-88FE-5450C007A347}" srcOrd="0" destOrd="0" presId="urn:microsoft.com/office/officeart/2008/layout/LinedList"/>
    <dgm:cxn modelId="{7CE49928-CD6A-41CD-BA6B-BB6291DE94B5}" type="presParOf" srcId="{875A774B-53E2-4BA1-BFDF-0B52FE55ECE0}" destId="{38F61DBA-D22D-4C6F-B689-F529EC639CC5}" srcOrd="1" destOrd="0" presId="urn:microsoft.com/office/officeart/2008/layout/LinedList"/>
    <dgm:cxn modelId="{69053686-35FA-4E79-AC41-BC263A257CF5}" type="presParOf" srcId="{38F61DBA-D22D-4C6F-B689-F529EC639CC5}" destId="{26862F01-9F06-48AD-870B-AF91598EF793}" srcOrd="0" destOrd="0" presId="urn:microsoft.com/office/officeart/2008/layout/LinedList"/>
    <dgm:cxn modelId="{CAF38F53-F768-4CAD-857F-6553E549AC21}" type="presParOf" srcId="{38F61DBA-D22D-4C6F-B689-F529EC639CC5}" destId="{537442B3-41B0-4DF9-85D1-9FFF98A277FD}" srcOrd="1" destOrd="0" presId="urn:microsoft.com/office/officeart/2008/layout/LinedList"/>
    <dgm:cxn modelId="{DD9C8552-7470-4D4D-8545-3A7A48B06484}" type="presParOf" srcId="{875A774B-53E2-4BA1-BFDF-0B52FE55ECE0}" destId="{56A5D732-8D8E-4331-B902-09059C9A3FA0}" srcOrd="2" destOrd="0" presId="urn:microsoft.com/office/officeart/2008/layout/LinedList"/>
    <dgm:cxn modelId="{51BBE925-E322-4AA0-975F-0568DFA8682A}" type="presParOf" srcId="{875A774B-53E2-4BA1-BFDF-0B52FE55ECE0}" destId="{1A207652-610C-4A56-A579-B7C38B3F140D}" srcOrd="3" destOrd="0" presId="urn:microsoft.com/office/officeart/2008/layout/LinedList"/>
    <dgm:cxn modelId="{52F6E256-47FA-4C07-82C9-7AE2A84FB629}" type="presParOf" srcId="{1A207652-610C-4A56-A579-B7C38B3F140D}" destId="{DD49A00E-73E5-46D9-A471-FF50BC087152}" srcOrd="0" destOrd="0" presId="urn:microsoft.com/office/officeart/2008/layout/LinedList"/>
    <dgm:cxn modelId="{16C9273E-8684-405A-A9C2-02198C5DA19D}" type="presParOf" srcId="{1A207652-610C-4A56-A579-B7C38B3F140D}" destId="{A922BE3E-AC26-4421-B464-314BC4E32A9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2B83CD-F952-4ECD-95DE-AE147F6D9FD6}"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8345FAFA-69EA-4627-9445-FA4BC921C38C}">
      <dgm:prSet/>
      <dgm:spPr/>
      <dgm:t>
        <a:bodyPr/>
        <a:lstStyle/>
        <a:p>
          <a:r>
            <a:rPr lang="en-US" dirty="0"/>
            <a:t>In the Internal Reconnaissance stage, the intruder collects information about the victim environment</a:t>
          </a:r>
        </a:p>
      </dgm:t>
    </dgm:pt>
    <dgm:pt modelId="{E5A2CA10-4F9D-49B1-B92A-00B277E4FD92}" type="parTrans" cxnId="{668523ED-5CAF-4C7C-B093-9F1CC8D42EC0}">
      <dgm:prSet/>
      <dgm:spPr/>
      <dgm:t>
        <a:bodyPr/>
        <a:lstStyle/>
        <a:p>
          <a:endParaRPr lang="en-US"/>
        </a:p>
      </dgm:t>
    </dgm:pt>
    <dgm:pt modelId="{B9436BE0-D123-49F3-AB82-EB7D7BD0C069}" type="sibTrans" cxnId="{668523ED-5CAF-4C7C-B093-9F1CC8D42EC0}">
      <dgm:prSet/>
      <dgm:spPr/>
      <dgm:t>
        <a:bodyPr/>
        <a:lstStyle/>
        <a:p>
          <a:endParaRPr lang="en-US"/>
        </a:p>
      </dgm:t>
    </dgm:pt>
    <dgm:pt modelId="{F8F81CDE-718C-4A4F-A8BF-6C8472FB7740}">
      <dgm:prSet/>
      <dgm:spPr/>
      <dgm:t>
        <a:bodyPr/>
        <a:lstStyle/>
        <a:p>
          <a:r>
            <a:rPr lang="en-US" dirty="0"/>
            <a:t>APT1 primarily uses built-in operating system commands to explore a compromised system and its networked environment. Sometimes intruders may use batch scripts to speed up the process</a:t>
          </a:r>
        </a:p>
      </dgm:t>
    </dgm:pt>
    <dgm:pt modelId="{7BD6A49E-93E3-4006-A33F-18B505DAC18E}" type="parTrans" cxnId="{872B2050-4BD0-4AB6-8777-A2EBFBE21E5A}">
      <dgm:prSet/>
      <dgm:spPr/>
      <dgm:t>
        <a:bodyPr/>
        <a:lstStyle/>
        <a:p>
          <a:endParaRPr lang="en-US"/>
        </a:p>
      </dgm:t>
    </dgm:pt>
    <dgm:pt modelId="{C5D621C2-7602-45B1-844C-1B70C3A69809}" type="sibTrans" cxnId="{872B2050-4BD0-4AB6-8777-A2EBFBE21E5A}">
      <dgm:prSet/>
      <dgm:spPr/>
      <dgm:t>
        <a:bodyPr/>
        <a:lstStyle/>
        <a:p>
          <a:endParaRPr lang="en-US"/>
        </a:p>
      </dgm:t>
    </dgm:pt>
    <dgm:pt modelId="{61602AEF-BFAE-4AAF-B2B5-1A60766C636B}" type="pres">
      <dgm:prSet presAssocID="{092B83CD-F952-4ECD-95DE-AE147F6D9FD6}" presName="vert0" presStyleCnt="0">
        <dgm:presLayoutVars>
          <dgm:dir/>
          <dgm:animOne val="branch"/>
          <dgm:animLvl val="lvl"/>
        </dgm:presLayoutVars>
      </dgm:prSet>
      <dgm:spPr/>
    </dgm:pt>
    <dgm:pt modelId="{92937411-7BD1-4E06-8EEC-52585016B848}" type="pres">
      <dgm:prSet presAssocID="{8345FAFA-69EA-4627-9445-FA4BC921C38C}" presName="thickLine" presStyleLbl="alignNode1" presStyleIdx="0" presStyleCnt="2"/>
      <dgm:spPr/>
    </dgm:pt>
    <dgm:pt modelId="{3373E2CB-9194-46C5-B1A7-2547B2DE29B1}" type="pres">
      <dgm:prSet presAssocID="{8345FAFA-69EA-4627-9445-FA4BC921C38C}" presName="horz1" presStyleCnt="0"/>
      <dgm:spPr/>
    </dgm:pt>
    <dgm:pt modelId="{76A6EED3-E137-44B1-83A9-EB35CCBD8B01}" type="pres">
      <dgm:prSet presAssocID="{8345FAFA-69EA-4627-9445-FA4BC921C38C}" presName="tx1" presStyleLbl="revTx" presStyleIdx="0" presStyleCnt="2"/>
      <dgm:spPr/>
    </dgm:pt>
    <dgm:pt modelId="{0506D072-54D6-42E4-AD40-58D5F2A129CF}" type="pres">
      <dgm:prSet presAssocID="{8345FAFA-69EA-4627-9445-FA4BC921C38C}" presName="vert1" presStyleCnt="0"/>
      <dgm:spPr/>
    </dgm:pt>
    <dgm:pt modelId="{363DC507-76E2-46AC-AC03-7C1EB8CEB20B}" type="pres">
      <dgm:prSet presAssocID="{F8F81CDE-718C-4A4F-A8BF-6C8472FB7740}" presName="thickLine" presStyleLbl="alignNode1" presStyleIdx="1" presStyleCnt="2"/>
      <dgm:spPr/>
    </dgm:pt>
    <dgm:pt modelId="{4BE990A2-BC16-494C-B97C-7D1831A892C3}" type="pres">
      <dgm:prSet presAssocID="{F8F81CDE-718C-4A4F-A8BF-6C8472FB7740}" presName="horz1" presStyleCnt="0"/>
      <dgm:spPr/>
    </dgm:pt>
    <dgm:pt modelId="{98C9CF81-815B-48C7-B41D-30C11F2B4DFB}" type="pres">
      <dgm:prSet presAssocID="{F8F81CDE-718C-4A4F-A8BF-6C8472FB7740}" presName="tx1" presStyleLbl="revTx" presStyleIdx="1" presStyleCnt="2"/>
      <dgm:spPr/>
    </dgm:pt>
    <dgm:pt modelId="{BB20C402-021E-41C7-A909-4AB2B4C9A941}" type="pres">
      <dgm:prSet presAssocID="{F8F81CDE-718C-4A4F-A8BF-6C8472FB7740}" presName="vert1" presStyleCnt="0"/>
      <dgm:spPr/>
    </dgm:pt>
  </dgm:ptLst>
  <dgm:cxnLst>
    <dgm:cxn modelId="{872B2050-4BD0-4AB6-8777-A2EBFBE21E5A}" srcId="{092B83CD-F952-4ECD-95DE-AE147F6D9FD6}" destId="{F8F81CDE-718C-4A4F-A8BF-6C8472FB7740}" srcOrd="1" destOrd="0" parTransId="{7BD6A49E-93E3-4006-A33F-18B505DAC18E}" sibTransId="{C5D621C2-7602-45B1-844C-1B70C3A69809}"/>
    <dgm:cxn modelId="{8146C179-EB73-4238-801A-53549B05C631}" type="presOf" srcId="{F8F81CDE-718C-4A4F-A8BF-6C8472FB7740}" destId="{98C9CF81-815B-48C7-B41D-30C11F2B4DFB}" srcOrd="0" destOrd="0" presId="urn:microsoft.com/office/officeart/2008/layout/LinedList"/>
    <dgm:cxn modelId="{CE7F0489-9CE4-43FB-A187-D45AE2E1519F}" type="presOf" srcId="{8345FAFA-69EA-4627-9445-FA4BC921C38C}" destId="{76A6EED3-E137-44B1-83A9-EB35CCBD8B01}" srcOrd="0" destOrd="0" presId="urn:microsoft.com/office/officeart/2008/layout/LinedList"/>
    <dgm:cxn modelId="{067CC6A1-48A6-4731-ACAC-66514CFE19DB}" type="presOf" srcId="{092B83CD-F952-4ECD-95DE-AE147F6D9FD6}" destId="{61602AEF-BFAE-4AAF-B2B5-1A60766C636B}" srcOrd="0" destOrd="0" presId="urn:microsoft.com/office/officeart/2008/layout/LinedList"/>
    <dgm:cxn modelId="{668523ED-5CAF-4C7C-B093-9F1CC8D42EC0}" srcId="{092B83CD-F952-4ECD-95DE-AE147F6D9FD6}" destId="{8345FAFA-69EA-4627-9445-FA4BC921C38C}" srcOrd="0" destOrd="0" parTransId="{E5A2CA10-4F9D-49B1-B92A-00B277E4FD92}" sibTransId="{B9436BE0-D123-49F3-AB82-EB7D7BD0C069}"/>
    <dgm:cxn modelId="{1C12DEBB-E6C0-41B2-ADEC-1008194EAC7F}" type="presParOf" srcId="{61602AEF-BFAE-4AAF-B2B5-1A60766C636B}" destId="{92937411-7BD1-4E06-8EEC-52585016B848}" srcOrd="0" destOrd="0" presId="urn:microsoft.com/office/officeart/2008/layout/LinedList"/>
    <dgm:cxn modelId="{320DB6E4-4044-40DC-B6BB-C0CA55BE70DC}" type="presParOf" srcId="{61602AEF-BFAE-4AAF-B2B5-1A60766C636B}" destId="{3373E2CB-9194-46C5-B1A7-2547B2DE29B1}" srcOrd="1" destOrd="0" presId="urn:microsoft.com/office/officeart/2008/layout/LinedList"/>
    <dgm:cxn modelId="{6B15BCEC-ABE0-4781-A85F-C22C924A222C}" type="presParOf" srcId="{3373E2CB-9194-46C5-B1A7-2547B2DE29B1}" destId="{76A6EED3-E137-44B1-83A9-EB35CCBD8B01}" srcOrd="0" destOrd="0" presId="urn:microsoft.com/office/officeart/2008/layout/LinedList"/>
    <dgm:cxn modelId="{FBF468F5-858A-4783-A776-C9EB868696AB}" type="presParOf" srcId="{3373E2CB-9194-46C5-B1A7-2547B2DE29B1}" destId="{0506D072-54D6-42E4-AD40-58D5F2A129CF}" srcOrd="1" destOrd="0" presId="urn:microsoft.com/office/officeart/2008/layout/LinedList"/>
    <dgm:cxn modelId="{24BE34AA-A387-4004-A732-02AAF32996DA}" type="presParOf" srcId="{61602AEF-BFAE-4AAF-B2B5-1A60766C636B}" destId="{363DC507-76E2-46AC-AC03-7C1EB8CEB20B}" srcOrd="2" destOrd="0" presId="urn:microsoft.com/office/officeart/2008/layout/LinedList"/>
    <dgm:cxn modelId="{FE2E28F3-BCC7-462C-8FFF-C4C8BC395097}" type="presParOf" srcId="{61602AEF-BFAE-4AAF-B2B5-1A60766C636B}" destId="{4BE990A2-BC16-494C-B97C-7D1831A892C3}" srcOrd="3" destOrd="0" presId="urn:microsoft.com/office/officeart/2008/layout/LinedList"/>
    <dgm:cxn modelId="{3B367797-755F-4BD1-B043-C206CFA2B9BB}" type="presParOf" srcId="{4BE990A2-BC16-494C-B97C-7D1831A892C3}" destId="{98C9CF81-815B-48C7-B41D-30C11F2B4DFB}" srcOrd="0" destOrd="0" presId="urn:microsoft.com/office/officeart/2008/layout/LinedList"/>
    <dgm:cxn modelId="{9E567266-5001-4E3E-BBFA-A2AB211B877F}" type="presParOf" srcId="{4BE990A2-BC16-494C-B97C-7D1831A892C3}" destId="{BB20C402-021E-41C7-A909-4AB2B4C9A94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608D39-F98D-493C-BE1B-A4EB9A2371D1}"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2DE48E33-ECFA-455F-8AB5-B3A7D9AC1D11}">
      <dgm:prSet/>
      <dgm:spPr/>
      <dgm:t>
        <a:bodyPr/>
        <a:lstStyle/>
        <a:p>
          <a:r>
            <a:rPr lang="en-US"/>
            <a:t>Throughout their stay in the network, APT1 usually installs new backdoors as they claim more systems in the environment. Then, if one backdoor is discovered and deleted, they still have other backdoors they can use.</a:t>
          </a:r>
        </a:p>
      </dgm:t>
    </dgm:pt>
    <dgm:pt modelId="{38F8E45F-90C4-4BB9-B90E-CD4E7E1E9BEE}" type="parTrans" cxnId="{633ABB99-F1E6-4080-B8D9-226D0028EF27}">
      <dgm:prSet/>
      <dgm:spPr/>
      <dgm:t>
        <a:bodyPr/>
        <a:lstStyle/>
        <a:p>
          <a:endParaRPr lang="en-US"/>
        </a:p>
      </dgm:t>
    </dgm:pt>
    <dgm:pt modelId="{F899EAA7-26BC-4A7B-9750-362C040A2E5D}" type="sibTrans" cxnId="{633ABB99-F1E6-4080-B8D9-226D0028EF27}">
      <dgm:prSet/>
      <dgm:spPr/>
      <dgm:t>
        <a:bodyPr/>
        <a:lstStyle/>
        <a:p>
          <a:endParaRPr lang="en-US"/>
        </a:p>
      </dgm:t>
    </dgm:pt>
    <dgm:pt modelId="{FE0813AB-9D01-48A5-A45C-4B780C0317C8}">
      <dgm:prSet/>
      <dgm:spPr/>
      <dgm:t>
        <a:bodyPr/>
        <a:lstStyle/>
        <a:p>
          <a:r>
            <a:rPr lang="en-US"/>
            <a:t>We usually detect multiple families of APT1 backdoors scattered around a victim network when APT1 has been present for more than a few weeks</a:t>
          </a:r>
        </a:p>
      </dgm:t>
    </dgm:pt>
    <dgm:pt modelId="{106F1FD3-716B-4775-BC8C-1E27F969BF85}" type="parTrans" cxnId="{AD9DADCB-F84B-465D-B66C-FDA31D24BB13}">
      <dgm:prSet/>
      <dgm:spPr/>
      <dgm:t>
        <a:bodyPr/>
        <a:lstStyle/>
        <a:p>
          <a:endParaRPr lang="en-US"/>
        </a:p>
      </dgm:t>
    </dgm:pt>
    <dgm:pt modelId="{F3E9130C-A2F7-480F-9416-A7B3636BDC4A}" type="sibTrans" cxnId="{AD9DADCB-F84B-465D-B66C-FDA31D24BB13}">
      <dgm:prSet/>
      <dgm:spPr/>
      <dgm:t>
        <a:bodyPr/>
        <a:lstStyle/>
        <a:p>
          <a:endParaRPr lang="en-US"/>
        </a:p>
      </dgm:t>
    </dgm:pt>
    <dgm:pt modelId="{D5A44A6C-0477-4077-9A30-8A180E148EB5}" type="pres">
      <dgm:prSet presAssocID="{55608D39-F98D-493C-BE1B-A4EB9A2371D1}" presName="vert0" presStyleCnt="0">
        <dgm:presLayoutVars>
          <dgm:dir/>
          <dgm:animOne val="branch"/>
          <dgm:animLvl val="lvl"/>
        </dgm:presLayoutVars>
      </dgm:prSet>
      <dgm:spPr/>
    </dgm:pt>
    <dgm:pt modelId="{5D86795D-9AC2-4AD8-9402-23DF1D1F7DC6}" type="pres">
      <dgm:prSet presAssocID="{2DE48E33-ECFA-455F-8AB5-B3A7D9AC1D11}" presName="thickLine" presStyleLbl="alignNode1" presStyleIdx="0" presStyleCnt="2"/>
      <dgm:spPr/>
    </dgm:pt>
    <dgm:pt modelId="{6E5067DE-88D6-4A02-B2A8-EB5355801734}" type="pres">
      <dgm:prSet presAssocID="{2DE48E33-ECFA-455F-8AB5-B3A7D9AC1D11}" presName="horz1" presStyleCnt="0"/>
      <dgm:spPr/>
    </dgm:pt>
    <dgm:pt modelId="{5A3D11DD-54DE-47EA-9A65-31BACC7401C6}" type="pres">
      <dgm:prSet presAssocID="{2DE48E33-ECFA-455F-8AB5-B3A7D9AC1D11}" presName="tx1" presStyleLbl="revTx" presStyleIdx="0" presStyleCnt="2"/>
      <dgm:spPr/>
    </dgm:pt>
    <dgm:pt modelId="{3A0179B4-0ABE-42F4-B7CB-247A01C9DCEC}" type="pres">
      <dgm:prSet presAssocID="{2DE48E33-ECFA-455F-8AB5-B3A7D9AC1D11}" presName="vert1" presStyleCnt="0"/>
      <dgm:spPr/>
    </dgm:pt>
    <dgm:pt modelId="{7D65665B-1078-41A7-866C-D5CBB15217AC}" type="pres">
      <dgm:prSet presAssocID="{FE0813AB-9D01-48A5-A45C-4B780C0317C8}" presName="thickLine" presStyleLbl="alignNode1" presStyleIdx="1" presStyleCnt="2"/>
      <dgm:spPr/>
    </dgm:pt>
    <dgm:pt modelId="{73431942-DE01-4299-A359-26BF8D1CBBA1}" type="pres">
      <dgm:prSet presAssocID="{FE0813AB-9D01-48A5-A45C-4B780C0317C8}" presName="horz1" presStyleCnt="0"/>
      <dgm:spPr/>
    </dgm:pt>
    <dgm:pt modelId="{1859C0A1-3015-401D-BD2B-BF8BF1F0B802}" type="pres">
      <dgm:prSet presAssocID="{FE0813AB-9D01-48A5-A45C-4B780C0317C8}" presName="tx1" presStyleLbl="revTx" presStyleIdx="1" presStyleCnt="2"/>
      <dgm:spPr/>
    </dgm:pt>
    <dgm:pt modelId="{02BB8448-E031-4876-B3BE-F8BE5449FF3F}" type="pres">
      <dgm:prSet presAssocID="{FE0813AB-9D01-48A5-A45C-4B780C0317C8}" presName="vert1" presStyleCnt="0"/>
      <dgm:spPr/>
    </dgm:pt>
  </dgm:ptLst>
  <dgm:cxnLst>
    <dgm:cxn modelId="{6A76D15C-998C-4777-B98E-A3409970E96E}" type="presOf" srcId="{55608D39-F98D-493C-BE1B-A4EB9A2371D1}" destId="{D5A44A6C-0477-4077-9A30-8A180E148EB5}" srcOrd="0" destOrd="0" presId="urn:microsoft.com/office/officeart/2008/layout/LinedList"/>
    <dgm:cxn modelId="{FF2C6465-6E91-4ED2-8433-CEE65D2DA4BE}" type="presOf" srcId="{2DE48E33-ECFA-455F-8AB5-B3A7D9AC1D11}" destId="{5A3D11DD-54DE-47EA-9A65-31BACC7401C6}" srcOrd="0" destOrd="0" presId="urn:microsoft.com/office/officeart/2008/layout/LinedList"/>
    <dgm:cxn modelId="{633ABB99-F1E6-4080-B8D9-226D0028EF27}" srcId="{55608D39-F98D-493C-BE1B-A4EB9A2371D1}" destId="{2DE48E33-ECFA-455F-8AB5-B3A7D9AC1D11}" srcOrd="0" destOrd="0" parTransId="{38F8E45F-90C4-4BB9-B90E-CD4E7E1E9BEE}" sibTransId="{F899EAA7-26BC-4A7B-9750-362C040A2E5D}"/>
    <dgm:cxn modelId="{6A4524BA-B503-4F30-99EB-67F85B226DDB}" type="presOf" srcId="{FE0813AB-9D01-48A5-A45C-4B780C0317C8}" destId="{1859C0A1-3015-401D-BD2B-BF8BF1F0B802}" srcOrd="0" destOrd="0" presId="urn:microsoft.com/office/officeart/2008/layout/LinedList"/>
    <dgm:cxn modelId="{AD9DADCB-F84B-465D-B66C-FDA31D24BB13}" srcId="{55608D39-F98D-493C-BE1B-A4EB9A2371D1}" destId="{FE0813AB-9D01-48A5-A45C-4B780C0317C8}" srcOrd="1" destOrd="0" parTransId="{106F1FD3-716B-4775-BC8C-1E27F969BF85}" sibTransId="{F3E9130C-A2F7-480F-9416-A7B3636BDC4A}"/>
    <dgm:cxn modelId="{031D56BE-9B05-40B4-A9DD-881E8AA74C9A}" type="presParOf" srcId="{D5A44A6C-0477-4077-9A30-8A180E148EB5}" destId="{5D86795D-9AC2-4AD8-9402-23DF1D1F7DC6}" srcOrd="0" destOrd="0" presId="urn:microsoft.com/office/officeart/2008/layout/LinedList"/>
    <dgm:cxn modelId="{81F36343-8FD6-49D6-855C-28A5667EF7D9}" type="presParOf" srcId="{D5A44A6C-0477-4077-9A30-8A180E148EB5}" destId="{6E5067DE-88D6-4A02-B2A8-EB5355801734}" srcOrd="1" destOrd="0" presId="urn:microsoft.com/office/officeart/2008/layout/LinedList"/>
    <dgm:cxn modelId="{E56E5B58-CE24-4B52-905E-F1EAB762F7FF}" type="presParOf" srcId="{6E5067DE-88D6-4A02-B2A8-EB5355801734}" destId="{5A3D11DD-54DE-47EA-9A65-31BACC7401C6}" srcOrd="0" destOrd="0" presId="urn:microsoft.com/office/officeart/2008/layout/LinedList"/>
    <dgm:cxn modelId="{6F7D4FD0-5419-4621-89C9-C6260EFB16A4}" type="presParOf" srcId="{6E5067DE-88D6-4A02-B2A8-EB5355801734}" destId="{3A0179B4-0ABE-42F4-B7CB-247A01C9DCEC}" srcOrd="1" destOrd="0" presId="urn:microsoft.com/office/officeart/2008/layout/LinedList"/>
    <dgm:cxn modelId="{372F1416-D401-4013-811D-9EE92F665883}" type="presParOf" srcId="{D5A44A6C-0477-4077-9A30-8A180E148EB5}" destId="{7D65665B-1078-41A7-866C-D5CBB15217AC}" srcOrd="2" destOrd="0" presId="urn:microsoft.com/office/officeart/2008/layout/LinedList"/>
    <dgm:cxn modelId="{CA77E998-5B16-4948-A922-D54ED2C5202E}" type="presParOf" srcId="{D5A44A6C-0477-4077-9A30-8A180E148EB5}" destId="{73431942-DE01-4299-A359-26BF8D1CBBA1}" srcOrd="3" destOrd="0" presId="urn:microsoft.com/office/officeart/2008/layout/LinedList"/>
    <dgm:cxn modelId="{BC1035CF-DA19-4212-B308-CF5EAB0062CB}" type="presParOf" srcId="{73431942-DE01-4299-A359-26BF8D1CBBA1}" destId="{1859C0A1-3015-401D-BD2B-BF8BF1F0B802}" srcOrd="0" destOrd="0" presId="urn:microsoft.com/office/officeart/2008/layout/LinedList"/>
    <dgm:cxn modelId="{265ECB04-036B-451A-8D21-03F213910A11}" type="presParOf" srcId="{73431942-DE01-4299-A359-26BF8D1CBBA1}" destId="{02BB8448-E031-4876-B3BE-F8BE5449FF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DCE77E-6860-4DC7-B47F-D79D646997B2}" type="doc">
      <dgm:prSet loTypeId="urn:microsoft.com/office/officeart/2009/3/layout/HorizontalOrganizationChart" loCatId="hierarchy" qsTypeId="urn:microsoft.com/office/officeart/2005/8/quickstyle/simple2" qsCatId="simple" csTypeId="urn:microsoft.com/office/officeart/2005/8/colors/colorful2" csCatId="colorful"/>
      <dgm:spPr/>
      <dgm:t>
        <a:bodyPr/>
        <a:lstStyle/>
        <a:p>
          <a:endParaRPr lang="en-US"/>
        </a:p>
      </dgm:t>
    </dgm:pt>
    <dgm:pt modelId="{F59656D2-F39F-45AD-8904-A8DA8C33BB22}">
      <dgm:prSet/>
      <dgm:spPr/>
      <dgm:t>
        <a:bodyPr/>
        <a:lstStyle/>
        <a:p>
          <a:r>
            <a:rPr lang="en-US"/>
            <a:t>APT actors and hackers in general are always looking for valid credentials in order to impersonate a legitimate user. </a:t>
          </a:r>
        </a:p>
      </dgm:t>
    </dgm:pt>
    <dgm:pt modelId="{937CD775-2258-4A66-BB9C-DCFB7517D716}" type="parTrans" cxnId="{37BE56EB-9F6F-4225-99C0-CDE8D79BC79D}">
      <dgm:prSet/>
      <dgm:spPr/>
      <dgm:t>
        <a:bodyPr/>
        <a:lstStyle/>
        <a:p>
          <a:endParaRPr lang="en-US"/>
        </a:p>
      </dgm:t>
    </dgm:pt>
    <dgm:pt modelId="{05589870-49DB-4202-8D08-DDB38CDB882B}" type="sibTrans" cxnId="{37BE56EB-9F6F-4225-99C0-CDE8D79BC79D}">
      <dgm:prSet/>
      <dgm:spPr/>
      <dgm:t>
        <a:bodyPr/>
        <a:lstStyle/>
        <a:p>
          <a:endParaRPr lang="en-US"/>
        </a:p>
      </dgm:t>
    </dgm:pt>
    <dgm:pt modelId="{321D69B4-170F-4E00-8271-D4D72025C920}">
      <dgm:prSet/>
      <dgm:spPr/>
      <dgm:t>
        <a:bodyPr/>
        <a:lstStyle/>
        <a:p>
          <a:r>
            <a:rPr lang="en-US"/>
            <a:t>APT1 use stolen usernames and passwords to log into victim networks’ VPNs when the VPNs are only protected by single-factor authentication. From there they are able to access whatever the impersonated users are allowed to access within the network.</a:t>
          </a:r>
        </a:p>
      </dgm:t>
    </dgm:pt>
    <dgm:pt modelId="{E9A82FC0-9168-409A-AC26-A283B2034C68}" type="parTrans" cxnId="{0D1588CD-E5A7-4BC8-933A-C5CCDD2F250C}">
      <dgm:prSet/>
      <dgm:spPr/>
      <dgm:t>
        <a:bodyPr/>
        <a:lstStyle/>
        <a:p>
          <a:endParaRPr lang="en-US"/>
        </a:p>
      </dgm:t>
    </dgm:pt>
    <dgm:pt modelId="{586EF6C4-95AB-4388-83D9-B4FDC4BACB38}" type="sibTrans" cxnId="{0D1588CD-E5A7-4BC8-933A-C5CCDD2F250C}">
      <dgm:prSet/>
      <dgm:spPr/>
      <dgm:t>
        <a:bodyPr/>
        <a:lstStyle/>
        <a:p>
          <a:endParaRPr lang="en-US"/>
        </a:p>
      </dgm:t>
    </dgm:pt>
    <dgm:pt modelId="{8AE21F92-2DD5-4651-A3D9-E891879E4ADB}" type="pres">
      <dgm:prSet presAssocID="{7ADCE77E-6860-4DC7-B47F-D79D646997B2}" presName="hierChild1" presStyleCnt="0">
        <dgm:presLayoutVars>
          <dgm:orgChart val="1"/>
          <dgm:chPref val="1"/>
          <dgm:dir/>
          <dgm:animOne val="branch"/>
          <dgm:animLvl val="lvl"/>
          <dgm:resizeHandles/>
        </dgm:presLayoutVars>
      </dgm:prSet>
      <dgm:spPr/>
    </dgm:pt>
    <dgm:pt modelId="{B7DB0828-E77F-4EF0-A20F-9DBA1A688350}" type="pres">
      <dgm:prSet presAssocID="{F59656D2-F39F-45AD-8904-A8DA8C33BB22}" presName="hierRoot1" presStyleCnt="0">
        <dgm:presLayoutVars>
          <dgm:hierBranch val="init"/>
        </dgm:presLayoutVars>
      </dgm:prSet>
      <dgm:spPr/>
    </dgm:pt>
    <dgm:pt modelId="{B2B58FE1-510B-4A82-BA1C-5675EA100364}" type="pres">
      <dgm:prSet presAssocID="{F59656D2-F39F-45AD-8904-A8DA8C33BB22}" presName="rootComposite1" presStyleCnt="0"/>
      <dgm:spPr/>
    </dgm:pt>
    <dgm:pt modelId="{CF6106D5-EA59-4388-B08C-A481317D29FA}" type="pres">
      <dgm:prSet presAssocID="{F59656D2-F39F-45AD-8904-A8DA8C33BB22}" presName="rootText1" presStyleLbl="node0" presStyleIdx="0" presStyleCnt="2">
        <dgm:presLayoutVars>
          <dgm:chPref val="3"/>
        </dgm:presLayoutVars>
      </dgm:prSet>
      <dgm:spPr/>
    </dgm:pt>
    <dgm:pt modelId="{6297CE61-9DE9-4BAB-A094-63F9B17E96CC}" type="pres">
      <dgm:prSet presAssocID="{F59656D2-F39F-45AD-8904-A8DA8C33BB22}" presName="rootConnector1" presStyleLbl="node1" presStyleIdx="0" presStyleCnt="0"/>
      <dgm:spPr/>
    </dgm:pt>
    <dgm:pt modelId="{E5566E59-FE41-4F97-A874-AF91ED470D10}" type="pres">
      <dgm:prSet presAssocID="{F59656D2-F39F-45AD-8904-A8DA8C33BB22}" presName="hierChild2" presStyleCnt="0"/>
      <dgm:spPr/>
    </dgm:pt>
    <dgm:pt modelId="{B6ADBD14-C6C6-498F-B5AB-4D78813E38D2}" type="pres">
      <dgm:prSet presAssocID="{F59656D2-F39F-45AD-8904-A8DA8C33BB22}" presName="hierChild3" presStyleCnt="0"/>
      <dgm:spPr/>
    </dgm:pt>
    <dgm:pt modelId="{C7C9D209-E9C3-4441-81A7-6F7B59C3E586}" type="pres">
      <dgm:prSet presAssocID="{321D69B4-170F-4E00-8271-D4D72025C920}" presName="hierRoot1" presStyleCnt="0">
        <dgm:presLayoutVars>
          <dgm:hierBranch val="init"/>
        </dgm:presLayoutVars>
      </dgm:prSet>
      <dgm:spPr/>
    </dgm:pt>
    <dgm:pt modelId="{897BDCF0-82AD-426E-BA5F-C7AA0FF00FF3}" type="pres">
      <dgm:prSet presAssocID="{321D69B4-170F-4E00-8271-D4D72025C920}" presName="rootComposite1" presStyleCnt="0"/>
      <dgm:spPr/>
    </dgm:pt>
    <dgm:pt modelId="{CCCACD49-63C4-4B73-8E54-20217DA7F815}" type="pres">
      <dgm:prSet presAssocID="{321D69B4-170F-4E00-8271-D4D72025C920}" presName="rootText1" presStyleLbl="node0" presStyleIdx="1" presStyleCnt="2">
        <dgm:presLayoutVars>
          <dgm:chPref val="3"/>
        </dgm:presLayoutVars>
      </dgm:prSet>
      <dgm:spPr/>
    </dgm:pt>
    <dgm:pt modelId="{A5964051-C463-4C6D-BAB3-8B71F5DA5BAF}" type="pres">
      <dgm:prSet presAssocID="{321D69B4-170F-4E00-8271-D4D72025C920}" presName="rootConnector1" presStyleLbl="node1" presStyleIdx="0" presStyleCnt="0"/>
      <dgm:spPr/>
    </dgm:pt>
    <dgm:pt modelId="{1726A74F-FFB4-4BB8-BB33-CD4843BFE0AE}" type="pres">
      <dgm:prSet presAssocID="{321D69B4-170F-4E00-8271-D4D72025C920}" presName="hierChild2" presStyleCnt="0"/>
      <dgm:spPr/>
    </dgm:pt>
    <dgm:pt modelId="{CBBC1256-A6D2-41BD-8702-F6DC88132E98}" type="pres">
      <dgm:prSet presAssocID="{321D69B4-170F-4E00-8271-D4D72025C920}" presName="hierChild3" presStyleCnt="0"/>
      <dgm:spPr/>
    </dgm:pt>
  </dgm:ptLst>
  <dgm:cxnLst>
    <dgm:cxn modelId="{9847FC0F-6B32-4A2E-86CD-12B04036832E}" type="presOf" srcId="{F59656D2-F39F-45AD-8904-A8DA8C33BB22}" destId="{6297CE61-9DE9-4BAB-A094-63F9B17E96CC}" srcOrd="1" destOrd="0" presId="urn:microsoft.com/office/officeart/2009/3/layout/HorizontalOrganizationChart"/>
    <dgm:cxn modelId="{619B1C1A-75D2-4292-9F84-158C7A39FAD5}" type="presOf" srcId="{321D69B4-170F-4E00-8271-D4D72025C920}" destId="{A5964051-C463-4C6D-BAB3-8B71F5DA5BAF}" srcOrd="1" destOrd="0" presId="urn:microsoft.com/office/officeart/2009/3/layout/HorizontalOrganizationChart"/>
    <dgm:cxn modelId="{4CC5DA80-26F0-4D5F-AADC-41FEF6F72F83}" type="presOf" srcId="{F59656D2-F39F-45AD-8904-A8DA8C33BB22}" destId="{CF6106D5-EA59-4388-B08C-A481317D29FA}" srcOrd="0" destOrd="0" presId="urn:microsoft.com/office/officeart/2009/3/layout/HorizontalOrganizationChart"/>
    <dgm:cxn modelId="{85D8538B-415E-4DB5-B2C5-508D1EC1115F}" type="presOf" srcId="{7ADCE77E-6860-4DC7-B47F-D79D646997B2}" destId="{8AE21F92-2DD5-4651-A3D9-E891879E4ADB}" srcOrd="0" destOrd="0" presId="urn:microsoft.com/office/officeart/2009/3/layout/HorizontalOrganizationChart"/>
    <dgm:cxn modelId="{0D1588CD-E5A7-4BC8-933A-C5CCDD2F250C}" srcId="{7ADCE77E-6860-4DC7-B47F-D79D646997B2}" destId="{321D69B4-170F-4E00-8271-D4D72025C920}" srcOrd="1" destOrd="0" parTransId="{E9A82FC0-9168-409A-AC26-A283B2034C68}" sibTransId="{586EF6C4-95AB-4388-83D9-B4FDC4BACB38}"/>
    <dgm:cxn modelId="{F7094DE9-D6C4-4644-BF4A-3C8AB49944CA}" type="presOf" srcId="{321D69B4-170F-4E00-8271-D4D72025C920}" destId="{CCCACD49-63C4-4B73-8E54-20217DA7F815}" srcOrd="0" destOrd="0" presId="urn:microsoft.com/office/officeart/2009/3/layout/HorizontalOrganizationChart"/>
    <dgm:cxn modelId="{37BE56EB-9F6F-4225-99C0-CDE8D79BC79D}" srcId="{7ADCE77E-6860-4DC7-B47F-D79D646997B2}" destId="{F59656D2-F39F-45AD-8904-A8DA8C33BB22}" srcOrd="0" destOrd="0" parTransId="{937CD775-2258-4A66-BB9C-DCFB7517D716}" sibTransId="{05589870-49DB-4202-8D08-DDB38CDB882B}"/>
    <dgm:cxn modelId="{21D83909-1430-4E24-A1F6-8FE3FA823667}" type="presParOf" srcId="{8AE21F92-2DD5-4651-A3D9-E891879E4ADB}" destId="{B7DB0828-E77F-4EF0-A20F-9DBA1A688350}" srcOrd="0" destOrd="0" presId="urn:microsoft.com/office/officeart/2009/3/layout/HorizontalOrganizationChart"/>
    <dgm:cxn modelId="{1F4A9761-A716-4CB3-BBF9-94F77C01F324}" type="presParOf" srcId="{B7DB0828-E77F-4EF0-A20F-9DBA1A688350}" destId="{B2B58FE1-510B-4A82-BA1C-5675EA100364}" srcOrd="0" destOrd="0" presId="urn:microsoft.com/office/officeart/2009/3/layout/HorizontalOrganizationChart"/>
    <dgm:cxn modelId="{758B7FEE-EABF-4159-92A0-1BDB14260F09}" type="presParOf" srcId="{B2B58FE1-510B-4A82-BA1C-5675EA100364}" destId="{CF6106D5-EA59-4388-B08C-A481317D29FA}" srcOrd="0" destOrd="0" presId="urn:microsoft.com/office/officeart/2009/3/layout/HorizontalOrganizationChart"/>
    <dgm:cxn modelId="{7476D627-999C-40EA-98E0-1D0DF1853163}" type="presParOf" srcId="{B2B58FE1-510B-4A82-BA1C-5675EA100364}" destId="{6297CE61-9DE9-4BAB-A094-63F9B17E96CC}" srcOrd="1" destOrd="0" presId="urn:microsoft.com/office/officeart/2009/3/layout/HorizontalOrganizationChart"/>
    <dgm:cxn modelId="{679A5ABC-6553-47FF-AADF-5FB8F3D3FF7F}" type="presParOf" srcId="{B7DB0828-E77F-4EF0-A20F-9DBA1A688350}" destId="{E5566E59-FE41-4F97-A874-AF91ED470D10}" srcOrd="1" destOrd="0" presId="urn:microsoft.com/office/officeart/2009/3/layout/HorizontalOrganizationChart"/>
    <dgm:cxn modelId="{49483913-5B75-4CD0-93A6-DF54678133E8}" type="presParOf" srcId="{B7DB0828-E77F-4EF0-A20F-9DBA1A688350}" destId="{B6ADBD14-C6C6-498F-B5AB-4D78813E38D2}" srcOrd="2" destOrd="0" presId="urn:microsoft.com/office/officeart/2009/3/layout/HorizontalOrganizationChart"/>
    <dgm:cxn modelId="{2765E28C-E525-4AA1-9516-9887F0303D42}" type="presParOf" srcId="{8AE21F92-2DD5-4651-A3D9-E891879E4ADB}" destId="{C7C9D209-E9C3-4441-81A7-6F7B59C3E586}" srcOrd="1" destOrd="0" presId="urn:microsoft.com/office/officeart/2009/3/layout/HorizontalOrganizationChart"/>
    <dgm:cxn modelId="{FC2EAD15-BB38-4067-BC9E-86606809680D}" type="presParOf" srcId="{C7C9D209-E9C3-4441-81A7-6F7B59C3E586}" destId="{897BDCF0-82AD-426E-BA5F-C7AA0FF00FF3}" srcOrd="0" destOrd="0" presId="urn:microsoft.com/office/officeart/2009/3/layout/HorizontalOrganizationChart"/>
    <dgm:cxn modelId="{34B08FD2-7921-455C-8158-71975C18F768}" type="presParOf" srcId="{897BDCF0-82AD-426E-BA5F-C7AA0FF00FF3}" destId="{CCCACD49-63C4-4B73-8E54-20217DA7F815}" srcOrd="0" destOrd="0" presId="urn:microsoft.com/office/officeart/2009/3/layout/HorizontalOrganizationChart"/>
    <dgm:cxn modelId="{7EC4821B-536F-4CEE-BE84-D5CCD3C87B25}" type="presParOf" srcId="{897BDCF0-82AD-426E-BA5F-C7AA0FF00FF3}" destId="{A5964051-C463-4C6D-BAB3-8B71F5DA5BAF}" srcOrd="1" destOrd="0" presId="urn:microsoft.com/office/officeart/2009/3/layout/HorizontalOrganizationChart"/>
    <dgm:cxn modelId="{5E5BBAD2-F1B0-486C-A0FB-512F64A912B2}" type="presParOf" srcId="{C7C9D209-E9C3-4441-81A7-6F7B59C3E586}" destId="{1726A74F-FFB4-4BB8-BB33-CD4843BFE0AE}" srcOrd="1" destOrd="0" presId="urn:microsoft.com/office/officeart/2009/3/layout/HorizontalOrganizationChart"/>
    <dgm:cxn modelId="{270D6B57-2D83-4D41-A537-D33ECDEDF176}" type="presParOf" srcId="{C7C9D209-E9C3-4441-81A7-6F7B59C3E586}" destId="{CBBC1256-A6D2-41BD-8702-F6DC88132E9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8C3BB3-463B-4692-A065-C95BA621291B}">
      <dsp:nvSpPr>
        <dsp:cNvPr id="0" name=""/>
        <dsp:cNvSpPr/>
      </dsp:nvSpPr>
      <dsp:spPr>
        <a:xfrm>
          <a:off x="0" y="0"/>
          <a:ext cx="3044474" cy="3240647"/>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7359" tIns="330200" rIns="237359" bIns="330200" numCol="1" spcCol="1270" anchor="t" anchorCtr="0">
          <a:noAutofit/>
        </a:bodyPr>
        <a:lstStyle/>
        <a:p>
          <a:pPr marL="0" lvl="0" indent="0" algn="l" defTabSz="666750">
            <a:lnSpc>
              <a:spcPct val="90000"/>
            </a:lnSpc>
            <a:spcBef>
              <a:spcPct val="0"/>
            </a:spcBef>
            <a:spcAft>
              <a:spcPct val="35000"/>
            </a:spcAft>
            <a:buNone/>
          </a:pPr>
          <a:r>
            <a:rPr lang="en-US" sz="1500" kern="1200" dirty="0"/>
            <a:t>Public reporting helps us get  a better understanding of APT1’s cyber activity. However, several factors complicate the process of compiling and synthesizing public reports on APT1</a:t>
          </a:r>
        </a:p>
      </dsp:txBody>
      <dsp:txXfrm>
        <a:off x="0" y="1231445"/>
        <a:ext cx="3044474" cy="1944388"/>
      </dsp:txXfrm>
    </dsp:sp>
    <dsp:sp modelId="{A23A451C-0524-4A7D-88F1-A148CA7FD602}">
      <dsp:nvSpPr>
        <dsp:cNvPr id="0" name=""/>
        <dsp:cNvSpPr/>
      </dsp:nvSpPr>
      <dsp:spPr>
        <a:xfrm>
          <a:off x="1036140" y="324064"/>
          <a:ext cx="972194" cy="972194"/>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796" tIns="12700" rIns="75796" bIns="12700"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1178515" y="466439"/>
        <a:ext cx="687444" cy="687444"/>
      </dsp:txXfrm>
    </dsp:sp>
    <dsp:sp modelId="{FDBB255B-18E2-495C-994A-148387ECFDA2}">
      <dsp:nvSpPr>
        <dsp:cNvPr id="0" name=""/>
        <dsp:cNvSpPr/>
      </dsp:nvSpPr>
      <dsp:spPr>
        <a:xfrm>
          <a:off x="0" y="3240575"/>
          <a:ext cx="3044474" cy="7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9DDF0CC-B1F9-43C3-8384-D596EA7418E0}">
      <dsp:nvSpPr>
        <dsp:cNvPr id="0" name=""/>
        <dsp:cNvSpPr/>
      </dsp:nvSpPr>
      <dsp:spPr>
        <a:xfrm>
          <a:off x="3348922" y="0"/>
          <a:ext cx="3044474" cy="3240647"/>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7359" tIns="330200" rIns="237359" bIns="330200" numCol="1" spcCol="1270" anchor="t" anchorCtr="0">
          <a:noAutofit/>
        </a:bodyPr>
        <a:lstStyle/>
        <a:p>
          <a:pPr marL="0" lvl="0" indent="0" algn="l" defTabSz="666750">
            <a:lnSpc>
              <a:spcPct val="90000"/>
            </a:lnSpc>
            <a:spcBef>
              <a:spcPct val="0"/>
            </a:spcBef>
            <a:spcAft>
              <a:spcPct val="35000"/>
            </a:spcAft>
            <a:buNone/>
          </a:pPr>
          <a:r>
            <a:rPr lang="en-US" sz="1500" kern="1200" dirty="0"/>
            <a:t>1) Researchers and journalists refer to APT1 by variety of nicknames causing confusion.</a:t>
          </a:r>
        </a:p>
      </dsp:txBody>
      <dsp:txXfrm>
        <a:off x="3348922" y="1231445"/>
        <a:ext cx="3044474" cy="1944388"/>
      </dsp:txXfrm>
    </dsp:sp>
    <dsp:sp modelId="{3E2494E4-0ABD-4BE4-AAC9-E32E900B9213}">
      <dsp:nvSpPr>
        <dsp:cNvPr id="0" name=""/>
        <dsp:cNvSpPr/>
      </dsp:nvSpPr>
      <dsp:spPr>
        <a:xfrm>
          <a:off x="4385062" y="324064"/>
          <a:ext cx="972194" cy="972194"/>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796" tIns="12700" rIns="75796" bIns="12700"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4527437" y="466439"/>
        <a:ext cx="687444" cy="687444"/>
      </dsp:txXfrm>
    </dsp:sp>
    <dsp:sp modelId="{E1475D22-6316-47E9-AEE7-4AEEE1F496B4}">
      <dsp:nvSpPr>
        <dsp:cNvPr id="0" name=""/>
        <dsp:cNvSpPr/>
      </dsp:nvSpPr>
      <dsp:spPr>
        <a:xfrm>
          <a:off x="3348922" y="3240575"/>
          <a:ext cx="3044474" cy="7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F3BEF8D-DD7A-45BC-A55A-092B71680A6E}">
      <dsp:nvSpPr>
        <dsp:cNvPr id="0" name=""/>
        <dsp:cNvSpPr/>
      </dsp:nvSpPr>
      <dsp:spPr>
        <a:xfrm>
          <a:off x="6697844" y="0"/>
          <a:ext cx="3044474" cy="3240647"/>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37359" tIns="330200" rIns="237359" bIns="330200" numCol="1" spcCol="1270" anchor="t" anchorCtr="0">
          <a:noAutofit/>
        </a:bodyPr>
        <a:lstStyle/>
        <a:p>
          <a:pPr marL="0" lvl="0" indent="0" algn="l" defTabSz="666750">
            <a:lnSpc>
              <a:spcPct val="90000"/>
            </a:lnSpc>
            <a:spcBef>
              <a:spcPct val="0"/>
            </a:spcBef>
            <a:spcAft>
              <a:spcPct val="35000"/>
            </a:spcAft>
            <a:buNone/>
          </a:pPr>
          <a:r>
            <a:rPr lang="en-US" sz="1500" kern="1200" dirty="0"/>
            <a:t>2) Cyber security analysts focus on writing about tools that are shared between multiple Chinese APT groups without differentiating between the various actors that use them</a:t>
          </a:r>
        </a:p>
      </dsp:txBody>
      <dsp:txXfrm>
        <a:off x="6697844" y="1231445"/>
        <a:ext cx="3044474" cy="1944388"/>
      </dsp:txXfrm>
    </dsp:sp>
    <dsp:sp modelId="{253F225F-E4E9-499C-A73A-3B6E1B21F10A}">
      <dsp:nvSpPr>
        <dsp:cNvPr id="0" name=""/>
        <dsp:cNvSpPr/>
      </dsp:nvSpPr>
      <dsp:spPr>
        <a:xfrm>
          <a:off x="7733984" y="324064"/>
          <a:ext cx="972194" cy="972194"/>
        </a:xfrm>
        <a:prstGeom prst="ellips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75796" tIns="12700" rIns="75796" bIns="12700"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7876359" y="466439"/>
        <a:ext cx="687444" cy="687444"/>
      </dsp:txXfrm>
    </dsp:sp>
    <dsp:sp modelId="{189B3FC8-6B6A-4755-8D46-62366E51148D}">
      <dsp:nvSpPr>
        <dsp:cNvPr id="0" name=""/>
        <dsp:cNvSpPr/>
      </dsp:nvSpPr>
      <dsp:spPr>
        <a:xfrm>
          <a:off x="6697844" y="3240575"/>
          <a:ext cx="3044474" cy="72"/>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E93-1D56-4DE6-88FE-5450C007A347}">
      <dsp:nvSpPr>
        <dsp:cNvPr id="0" name=""/>
        <dsp:cNvSpPr/>
      </dsp:nvSpPr>
      <dsp:spPr>
        <a:xfrm>
          <a:off x="0" y="0"/>
          <a:ext cx="6492875"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62F01-9F06-48AD-870B-AF91598EF793}">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Escalating privileges is when the attacker attempts to obtain data, such as username and password, that will allow access to more resources within the network.</a:t>
          </a:r>
        </a:p>
      </dsp:txBody>
      <dsp:txXfrm>
        <a:off x="0" y="0"/>
        <a:ext cx="6492875" cy="2552700"/>
      </dsp:txXfrm>
    </dsp:sp>
    <dsp:sp modelId="{56A5D732-8D8E-4331-B902-09059C9A3FA0}">
      <dsp:nvSpPr>
        <dsp:cNvPr id="0" name=""/>
        <dsp:cNvSpPr/>
      </dsp:nvSpPr>
      <dsp:spPr>
        <a:xfrm>
          <a:off x="0" y="2552700"/>
          <a:ext cx="6492875" cy="0"/>
        </a:xfrm>
        <a:prstGeom prst="line">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49A00E-73E5-46D9-A471-FF50BC087152}">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APT1 predominantly uses publicly available tools to dump password hashes from victim systems in order to obtain legitimate user credentials.</a:t>
          </a:r>
        </a:p>
      </dsp:txBody>
      <dsp:txXfrm>
        <a:off x="0" y="2552700"/>
        <a:ext cx="6492875" cy="2552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37411-7BD1-4E06-8EEC-52585016B848}">
      <dsp:nvSpPr>
        <dsp:cNvPr id="0" name=""/>
        <dsp:cNvSpPr/>
      </dsp:nvSpPr>
      <dsp:spPr>
        <a:xfrm>
          <a:off x="0" y="0"/>
          <a:ext cx="6492875" cy="0"/>
        </a:xfrm>
        <a:prstGeom prst="line">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A6EED3-E137-44B1-83A9-EB35CCBD8B01}">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In the Internal Reconnaissance stage, the intruder collects information about the victim environment</a:t>
          </a:r>
        </a:p>
      </dsp:txBody>
      <dsp:txXfrm>
        <a:off x="0" y="0"/>
        <a:ext cx="6492875" cy="2552700"/>
      </dsp:txXfrm>
    </dsp:sp>
    <dsp:sp modelId="{363DC507-76E2-46AC-AC03-7C1EB8CEB20B}">
      <dsp:nvSpPr>
        <dsp:cNvPr id="0" name=""/>
        <dsp:cNvSpPr/>
      </dsp:nvSpPr>
      <dsp:spPr>
        <a:xfrm>
          <a:off x="0" y="2552700"/>
          <a:ext cx="6492875" cy="0"/>
        </a:xfrm>
        <a:prstGeom prst="line">
          <a:avLst/>
        </a:prstGeom>
        <a:solidFill>
          <a:schemeClr val="accent5">
            <a:hueOff val="1798922"/>
            <a:satOff val="23898"/>
            <a:lumOff val="588"/>
            <a:alphaOff val="0"/>
          </a:schemeClr>
        </a:solidFill>
        <a:ln w="15875" cap="rnd" cmpd="sng" algn="ctr">
          <a:solidFill>
            <a:schemeClr val="accent5">
              <a:hueOff val="1798922"/>
              <a:satOff val="23898"/>
              <a:lumOff val="58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C9CF81-815B-48C7-B41D-30C11F2B4DFB}">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APT1 primarily uses built-in operating system commands to explore a compromised system and its networked environment. Sometimes intruders may use batch scripts to speed up the process</a:t>
          </a:r>
        </a:p>
      </dsp:txBody>
      <dsp:txXfrm>
        <a:off x="0" y="2552700"/>
        <a:ext cx="6492875" cy="2552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86795D-9AC2-4AD8-9402-23DF1D1F7DC6}">
      <dsp:nvSpPr>
        <dsp:cNvPr id="0" name=""/>
        <dsp:cNvSpPr/>
      </dsp:nvSpPr>
      <dsp:spPr>
        <a:xfrm>
          <a:off x="0" y="0"/>
          <a:ext cx="6492875" cy="0"/>
        </a:xfrm>
        <a:prstGeom prst="line">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w="9525" cap="rnd" cmpd="sng" algn="ctr">
          <a:solidFill>
            <a:schemeClr val="accent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5A3D11DD-54DE-47EA-9A65-31BACC7401C6}">
      <dsp:nvSpPr>
        <dsp:cNvPr id="0" name=""/>
        <dsp:cNvSpPr/>
      </dsp:nvSpPr>
      <dsp:spPr>
        <a:xfrm>
          <a:off x="0" y="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Throughout their stay in the network, APT1 usually installs new backdoors as they claim more systems in the environment. Then, if one backdoor is discovered and deleted, they still have other backdoors they can use.</a:t>
          </a:r>
        </a:p>
      </dsp:txBody>
      <dsp:txXfrm>
        <a:off x="0" y="0"/>
        <a:ext cx="6492875" cy="2552700"/>
      </dsp:txXfrm>
    </dsp:sp>
    <dsp:sp modelId="{7D65665B-1078-41A7-866C-D5CBB15217AC}">
      <dsp:nvSpPr>
        <dsp:cNvPr id="0" name=""/>
        <dsp:cNvSpPr/>
      </dsp:nvSpPr>
      <dsp:spPr>
        <a:xfrm>
          <a:off x="0" y="2552700"/>
          <a:ext cx="6492875" cy="0"/>
        </a:xfrm>
        <a:prstGeom prst="line">
          <a:avLst/>
        </a:prstGeom>
        <a:gradFill rotWithShape="0">
          <a:gsLst>
            <a:gs pos="0">
              <a:schemeClr val="accent2">
                <a:hueOff val="0"/>
                <a:satOff val="0"/>
                <a:lumOff val="0"/>
                <a:alphaOff val="0"/>
                <a:tint val="96000"/>
                <a:lumMod val="102000"/>
              </a:schemeClr>
            </a:gs>
            <a:gs pos="100000">
              <a:schemeClr val="accent2">
                <a:hueOff val="0"/>
                <a:satOff val="0"/>
                <a:lumOff val="0"/>
                <a:alphaOff val="0"/>
                <a:shade val="88000"/>
                <a:lumMod val="94000"/>
              </a:schemeClr>
            </a:gs>
          </a:gsLst>
          <a:path path="circle">
            <a:fillToRect l="50000" t="100000" r="100000" b="50000"/>
          </a:path>
        </a:gradFill>
        <a:ln w="9525" cap="rnd" cmpd="sng" algn="ctr">
          <a:solidFill>
            <a:schemeClr val="accent2">
              <a:hueOff val="0"/>
              <a:satOff val="0"/>
              <a:lumOff val="0"/>
              <a:alphaOff val="0"/>
            </a:schemeClr>
          </a:solidFill>
          <a:prstDash val="solid"/>
        </a:ln>
        <a:effectLst>
          <a:reflection blurRad="12700" stA="26000" endPos="32000" dist="12700" dir="5400000" sy="-100000" rotWithShape="0"/>
        </a:effectLst>
      </dsp:spPr>
      <dsp:style>
        <a:lnRef idx="1">
          <a:scrgbClr r="0" g="0" b="0"/>
        </a:lnRef>
        <a:fillRef idx="3">
          <a:scrgbClr r="0" g="0" b="0"/>
        </a:fillRef>
        <a:effectRef idx="2">
          <a:scrgbClr r="0" g="0" b="0"/>
        </a:effectRef>
        <a:fontRef idx="minor">
          <a:schemeClr val="lt1"/>
        </a:fontRef>
      </dsp:style>
    </dsp:sp>
    <dsp:sp modelId="{1859C0A1-3015-401D-BD2B-BF8BF1F0B802}">
      <dsp:nvSpPr>
        <dsp:cNvPr id="0" name=""/>
        <dsp:cNvSpPr/>
      </dsp:nvSpPr>
      <dsp:spPr>
        <a:xfrm>
          <a:off x="0" y="2552700"/>
          <a:ext cx="6492875" cy="2552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We usually detect multiple families of APT1 backdoors scattered around a victim network when APT1 has been present for more than a few weeks</a:t>
          </a:r>
        </a:p>
      </dsp:txBody>
      <dsp:txXfrm>
        <a:off x="0" y="2552700"/>
        <a:ext cx="6492875" cy="2552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6106D5-EA59-4388-B08C-A481317D29FA}">
      <dsp:nvSpPr>
        <dsp:cNvPr id="0" name=""/>
        <dsp:cNvSpPr/>
      </dsp:nvSpPr>
      <dsp:spPr>
        <a:xfrm>
          <a:off x="792" y="167150"/>
          <a:ext cx="6491289" cy="197984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a:t>APT actors and hackers in general are always looking for valid credentials in order to impersonate a legitimate user. </a:t>
          </a:r>
        </a:p>
      </dsp:txBody>
      <dsp:txXfrm>
        <a:off x="792" y="167150"/>
        <a:ext cx="6491289" cy="1979843"/>
      </dsp:txXfrm>
    </dsp:sp>
    <dsp:sp modelId="{CCCACD49-63C4-4B73-8E54-20217DA7F815}">
      <dsp:nvSpPr>
        <dsp:cNvPr id="0" name=""/>
        <dsp:cNvSpPr/>
      </dsp:nvSpPr>
      <dsp:spPr>
        <a:xfrm>
          <a:off x="792" y="2958405"/>
          <a:ext cx="6491289" cy="1979843"/>
        </a:xfrm>
        <a:prstGeom prst="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a:t>APT1 use stolen usernames and passwords to log into victim networks’ VPNs when the VPNs are only protected by single-factor authentication. From there they are able to access whatever the impersonated users are allowed to access within the network.</a:t>
          </a:r>
        </a:p>
      </dsp:txBody>
      <dsp:txXfrm>
        <a:off x="792" y="2958405"/>
        <a:ext cx="6491289" cy="1979843"/>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2218159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ADE7BD-49B2-48D4-9A5A-B78ECDA23463}" type="datetimeFigureOut">
              <a:rPr lang="en-US" smtClean="0"/>
              <a:t>02/14/2019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3589361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3345755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21492616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33906724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4187964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2092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341780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1417829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1922947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ADE7BD-49B2-48D4-9A5A-B78ECDA23463}" type="datetimeFigureOut">
              <a:rPr lang="en-US" smtClean="0"/>
              <a:t>02/14/2019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77863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ADE7BD-49B2-48D4-9A5A-B78ECDA23463}" type="datetimeFigureOut">
              <a:rPr lang="en-US" smtClean="0"/>
              <a:t>02/14/2019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1823729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ADE7BD-49B2-48D4-9A5A-B78ECDA23463}" type="datetimeFigureOut">
              <a:rPr lang="en-US" smtClean="0"/>
              <a:t>02/14/2019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9382356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DE7BD-49B2-48D4-9A5A-B78ECDA23463}" type="datetimeFigureOut">
              <a:rPr lang="en-US" smtClean="0"/>
              <a:t>02/14/2019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758607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ADE7BD-49B2-48D4-9A5A-B78ECDA23463}" type="datetimeFigureOut">
              <a:rPr lang="en-US" smtClean="0"/>
              <a:t>02/14/2019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1501531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ADE7BD-49B2-48D4-9A5A-B78ECDA23463}" type="datetimeFigureOut">
              <a:rPr lang="en-US" smtClean="0"/>
              <a:t>02/14/2019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2874932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5ADE7BD-49B2-48D4-9A5A-B78ECDA23463}" type="datetimeFigureOut">
              <a:rPr lang="en-US" smtClean="0"/>
              <a:t>02/14/2019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647F42-E8CE-4912-844D-72F7416448A0}" type="slidenum">
              <a:rPr lang="en-US" smtClean="0"/>
              <a:t>‹#›</a:t>
            </a:fld>
            <a:endParaRPr lang="en-US"/>
          </a:p>
        </p:txBody>
      </p:sp>
    </p:spTree>
    <p:extLst>
      <p:ext uri="{BB962C8B-B14F-4D97-AF65-F5344CB8AC3E}">
        <p14:creationId xmlns:p14="http://schemas.microsoft.com/office/powerpoint/2010/main" val="387685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5ADE7BD-49B2-48D4-9A5A-B78ECDA23463}" type="datetimeFigureOut">
              <a:rPr lang="en-US" smtClean="0"/>
              <a:t>02/14/2019</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647F42-E8CE-4912-844D-72F7416448A0}" type="slidenum">
              <a:rPr lang="en-US" smtClean="0"/>
              <a:t>‹#›</a:t>
            </a:fld>
            <a:endParaRPr lang="en-US"/>
          </a:p>
        </p:txBody>
      </p:sp>
    </p:spTree>
    <p:extLst>
      <p:ext uri="{BB962C8B-B14F-4D97-AF65-F5344CB8AC3E}">
        <p14:creationId xmlns:p14="http://schemas.microsoft.com/office/powerpoint/2010/main" val="8731634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65FF2-F010-450B-90ED-A96EEC664EA0}"/>
              </a:ext>
            </a:extLst>
          </p:cNvPr>
          <p:cNvSpPr>
            <a:spLocks noGrp="1"/>
          </p:cNvSpPr>
          <p:nvPr>
            <p:ph type="ctrTitle"/>
          </p:nvPr>
        </p:nvSpPr>
        <p:spPr/>
        <p:txBody>
          <a:bodyPr>
            <a:normAutofit fontScale="90000"/>
          </a:bodyPr>
          <a:lstStyle/>
          <a:p>
            <a:r>
              <a:rPr lang="en-US" b="1" dirty="0">
                <a:latin typeface="Dotrice" panose="04080509020F04020402" pitchFamily="81" charset="0"/>
              </a:rPr>
              <a:t>Advanced Persistent Threat 1</a:t>
            </a:r>
          </a:p>
        </p:txBody>
      </p:sp>
      <p:sp>
        <p:nvSpPr>
          <p:cNvPr id="3" name="Subtitle 2">
            <a:extLst>
              <a:ext uri="{FF2B5EF4-FFF2-40B4-BE49-F238E27FC236}">
                <a16:creationId xmlns:a16="http://schemas.microsoft.com/office/drawing/2014/main" id="{AA0F232B-B7E4-40FC-9A81-A70936181CAA}"/>
              </a:ext>
            </a:extLst>
          </p:cNvPr>
          <p:cNvSpPr>
            <a:spLocks noGrp="1"/>
          </p:cNvSpPr>
          <p:nvPr>
            <p:ph type="subTitle" idx="1"/>
          </p:nvPr>
        </p:nvSpPr>
        <p:spPr/>
        <p:txBody>
          <a:bodyPr/>
          <a:lstStyle/>
          <a:p>
            <a:r>
              <a:rPr lang="en-US" b="1" dirty="0">
                <a:latin typeface="Dotrice Condensed" panose="04080509020F04020402" pitchFamily="81" charset="0"/>
              </a:rPr>
              <a:t>By: Travis Brinson &amp; Pawan Chandra</a:t>
            </a:r>
          </a:p>
        </p:txBody>
      </p:sp>
    </p:spTree>
    <p:extLst>
      <p:ext uri="{BB962C8B-B14F-4D97-AF65-F5344CB8AC3E}">
        <p14:creationId xmlns:p14="http://schemas.microsoft.com/office/powerpoint/2010/main" val="29072694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40"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1"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2"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3"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4"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5"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47" name="Rectangle 46">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49" name="Freeform: Shape 48">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52"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3"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54"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55"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56"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57"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C038CB1C-B668-4385-AAB2-FBC571DA3594}"/>
              </a:ext>
            </a:extLst>
          </p:cNvPr>
          <p:cNvSpPr>
            <a:spLocks noGrp="1"/>
          </p:cNvSpPr>
          <p:nvPr>
            <p:ph type="title"/>
          </p:nvPr>
        </p:nvSpPr>
        <p:spPr>
          <a:xfrm>
            <a:off x="1836013" y="1072609"/>
            <a:ext cx="3041557" cy="4522647"/>
          </a:xfrm>
          <a:effectLst/>
        </p:spPr>
        <p:txBody>
          <a:bodyPr vert="horz" lIns="91440" tIns="45720" rIns="91440" bIns="45720" rtlCol="0" anchor="ctr">
            <a:normAutofit/>
          </a:bodyPr>
          <a:lstStyle/>
          <a:p>
            <a:pPr algn="l"/>
            <a:r>
              <a:rPr lang="en-US" sz="3200" dirty="0">
                <a:solidFill>
                  <a:schemeClr val="tx2"/>
                </a:solidFill>
              </a:rPr>
              <a:t>Initial Compromise</a:t>
            </a:r>
          </a:p>
        </p:txBody>
      </p:sp>
      <p:sp>
        <p:nvSpPr>
          <p:cNvPr id="6" name="Text Placeholder 5">
            <a:extLst>
              <a:ext uri="{FF2B5EF4-FFF2-40B4-BE49-F238E27FC236}">
                <a16:creationId xmlns:a16="http://schemas.microsoft.com/office/drawing/2014/main" id="{4929EC90-E0CA-4BA1-B1AE-02056F10B482}"/>
              </a:ext>
            </a:extLst>
          </p:cNvPr>
          <p:cNvSpPr>
            <a:spLocks noGrp="1"/>
          </p:cNvSpPr>
          <p:nvPr>
            <p:ph type="body" sz="half" idx="2"/>
          </p:nvPr>
        </p:nvSpPr>
        <p:spPr>
          <a:xfrm>
            <a:off x="5149033" y="1072609"/>
            <a:ext cx="2771466" cy="4522647"/>
          </a:xfrm>
        </p:spPr>
        <p:txBody>
          <a:bodyPr vert="horz" lIns="91440" tIns="45720" rIns="91440" bIns="45720" rtlCol="0" anchor="ctr">
            <a:normAutofit/>
          </a:bodyPr>
          <a:lstStyle/>
          <a:p>
            <a:pPr algn="l">
              <a:buFont typeface="Arial"/>
              <a:buChar char="•"/>
            </a:pPr>
            <a:r>
              <a:rPr lang="en-US" sz="2000" dirty="0"/>
              <a:t>The very first step in the APT1’s attack methodology is to penetrate a target organization’s network. Most common way is through spear phishing emails</a:t>
            </a:r>
          </a:p>
          <a:p>
            <a:pPr indent="-228600" algn="l">
              <a:buFont typeface="Arial"/>
              <a:buChar char="•"/>
            </a:pPr>
            <a:endParaRPr lang="en-US" sz="2000" dirty="0"/>
          </a:p>
        </p:txBody>
      </p:sp>
      <p:pic>
        <p:nvPicPr>
          <p:cNvPr id="46" name="Content Placeholder 7">
            <a:extLst>
              <a:ext uri="{FF2B5EF4-FFF2-40B4-BE49-F238E27FC236}">
                <a16:creationId xmlns:a16="http://schemas.microsoft.com/office/drawing/2014/main" id="{7B4EA383-8B3B-435B-A00B-A9696F9AFF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61442" y="1260347"/>
            <a:ext cx="3879746" cy="433490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6363565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5"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ACEE42EB-77B7-4D8B-9F0C-6094FCABFCB4}"/>
              </a:ext>
            </a:extLst>
          </p:cNvPr>
          <p:cNvSpPr>
            <a:spLocks noGrp="1"/>
          </p:cNvSpPr>
          <p:nvPr>
            <p:ph type="title"/>
          </p:nvPr>
        </p:nvSpPr>
        <p:spPr>
          <a:xfrm>
            <a:off x="1836013" y="1072609"/>
            <a:ext cx="3041557" cy="4522647"/>
          </a:xfrm>
          <a:effectLst/>
        </p:spPr>
        <p:txBody>
          <a:bodyPr anchor="ctr">
            <a:normAutofit/>
          </a:bodyPr>
          <a:lstStyle/>
          <a:p>
            <a:pPr algn="l"/>
            <a:r>
              <a:rPr lang="en-US" sz="3200" dirty="0">
                <a:solidFill>
                  <a:schemeClr val="tx2"/>
                </a:solidFill>
              </a:rPr>
              <a:t>Spear Phishing Emails</a:t>
            </a:r>
          </a:p>
        </p:txBody>
      </p:sp>
      <p:sp>
        <p:nvSpPr>
          <p:cNvPr id="5" name="Content Placeholder 4">
            <a:extLst>
              <a:ext uri="{FF2B5EF4-FFF2-40B4-BE49-F238E27FC236}">
                <a16:creationId xmlns:a16="http://schemas.microsoft.com/office/drawing/2014/main" id="{DB505C6E-048C-4873-A93E-CE2B708AF75E}"/>
              </a:ext>
            </a:extLst>
          </p:cNvPr>
          <p:cNvSpPr>
            <a:spLocks noGrp="1"/>
          </p:cNvSpPr>
          <p:nvPr>
            <p:ph idx="1"/>
          </p:nvPr>
        </p:nvSpPr>
        <p:spPr>
          <a:xfrm>
            <a:off x="5216240" y="4148820"/>
            <a:ext cx="6353990" cy="1890031"/>
          </a:xfrm>
        </p:spPr>
        <p:txBody>
          <a:bodyPr anchor="ctr">
            <a:normAutofit fontScale="85000" lnSpcReduction="10000"/>
          </a:bodyPr>
          <a:lstStyle/>
          <a:p>
            <a:pPr marL="0" indent="0">
              <a:buNone/>
            </a:pPr>
            <a:r>
              <a:rPr lang="en-US" sz="2000" dirty="0"/>
              <a:t>Spear phishing emails contain either a malicious attachment or a hyperlink to a malicious file. </a:t>
            </a:r>
          </a:p>
          <a:p>
            <a:pPr marL="0" indent="0">
              <a:buNone/>
            </a:pPr>
            <a:r>
              <a:rPr lang="en-US" sz="2000" dirty="0"/>
              <a:t>The subject line and the text in the email body are usually relevant to the recipient. APT1 also creates webmail accounts using real peoples’ names — names that are familiar to the recipient, such as a colleague, a company executive, an IT department employee etc.— and uses these accounts to send the emails. </a:t>
            </a:r>
          </a:p>
        </p:txBody>
      </p:sp>
      <p:pic>
        <p:nvPicPr>
          <p:cNvPr id="21" name="Picture 20">
            <a:extLst>
              <a:ext uri="{FF2B5EF4-FFF2-40B4-BE49-F238E27FC236}">
                <a16:creationId xmlns:a16="http://schemas.microsoft.com/office/drawing/2014/main" id="{7A175D0A-6870-4FC0-AA5D-3C55925CF89E}"/>
              </a:ext>
            </a:extLst>
          </p:cNvPr>
          <p:cNvPicPr>
            <a:picLocks noChangeAspect="1"/>
          </p:cNvPicPr>
          <p:nvPr/>
        </p:nvPicPr>
        <p:blipFill>
          <a:blip r:embed="rId3"/>
          <a:stretch>
            <a:fillRect/>
          </a:stretch>
        </p:blipFill>
        <p:spPr>
          <a:xfrm>
            <a:off x="5272740" y="490759"/>
            <a:ext cx="6240990" cy="316730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57682068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8"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5" name="Rectangle 34">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37" name="Freeform: Shape 36">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40"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41"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42"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3"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4"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5"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A57A699-5B41-4E15-A146-323C17E672B5}"/>
              </a:ext>
            </a:extLst>
          </p:cNvPr>
          <p:cNvSpPr>
            <a:spLocks noGrp="1"/>
          </p:cNvSpPr>
          <p:nvPr>
            <p:ph type="title"/>
          </p:nvPr>
        </p:nvSpPr>
        <p:spPr>
          <a:xfrm>
            <a:off x="1836013" y="1072609"/>
            <a:ext cx="3041557" cy="4522647"/>
          </a:xfrm>
          <a:effectLst/>
        </p:spPr>
        <p:txBody>
          <a:bodyPr vert="horz" lIns="91440" tIns="45720" rIns="91440" bIns="45720" rtlCol="0" anchor="ctr">
            <a:normAutofit/>
          </a:bodyPr>
          <a:lstStyle/>
          <a:p>
            <a:pPr algn="l"/>
            <a:r>
              <a:rPr lang="en-US" sz="3200">
                <a:solidFill>
                  <a:schemeClr val="tx2"/>
                </a:solidFill>
              </a:rPr>
              <a:t>Establish Foothold</a:t>
            </a:r>
          </a:p>
        </p:txBody>
      </p:sp>
      <p:sp>
        <p:nvSpPr>
          <p:cNvPr id="9" name="Text Placeholder 8">
            <a:extLst>
              <a:ext uri="{FF2B5EF4-FFF2-40B4-BE49-F238E27FC236}">
                <a16:creationId xmlns:a16="http://schemas.microsoft.com/office/drawing/2014/main" id="{EA7A874F-30CF-4796-8565-3D0E396E9786}"/>
              </a:ext>
            </a:extLst>
          </p:cNvPr>
          <p:cNvSpPr>
            <a:spLocks noGrp="1"/>
          </p:cNvSpPr>
          <p:nvPr>
            <p:ph type="body" sz="half" idx="2"/>
          </p:nvPr>
        </p:nvSpPr>
        <p:spPr>
          <a:xfrm>
            <a:off x="5149032" y="1072609"/>
            <a:ext cx="6383207" cy="2527841"/>
          </a:xfrm>
        </p:spPr>
        <p:txBody>
          <a:bodyPr vert="horz" lIns="91440" tIns="45720" rIns="91440" bIns="45720" rtlCol="0" anchor="ctr">
            <a:normAutofit/>
          </a:bodyPr>
          <a:lstStyle/>
          <a:p>
            <a:pPr algn="l">
              <a:buFont typeface="Arial"/>
              <a:buChar char="•"/>
            </a:pPr>
            <a:r>
              <a:rPr lang="en-US" sz="2000" dirty="0"/>
              <a:t>Once the APT1 has successfully infiltrated a network, they must then control the target network systems from outside.</a:t>
            </a:r>
          </a:p>
          <a:p>
            <a:pPr algn="l">
              <a:buFont typeface="Arial"/>
              <a:buChar char="•"/>
            </a:pPr>
            <a:r>
              <a:rPr lang="en-US" sz="2000" dirty="0"/>
              <a:t>A backdoor is software that allows an intruder to send commands to the system remotely</a:t>
            </a:r>
          </a:p>
          <a:p>
            <a:pPr algn="l">
              <a:buFont typeface="Arial"/>
              <a:buChar char="•"/>
            </a:pPr>
            <a:r>
              <a:rPr lang="en-US" sz="2000" dirty="0"/>
              <a:t>Beachhead vs Standard</a:t>
            </a:r>
          </a:p>
        </p:txBody>
      </p:sp>
      <p:pic>
        <p:nvPicPr>
          <p:cNvPr id="34" name="Content Placeholder 10">
            <a:extLst>
              <a:ext uri="{FF2B5EF4-FFF2-40B4-BE49-F238E27FC236}">
                <a16:creationId xmlns:a16="http://schemas.microsoft.com/office/drawing/2014/main" id="{3208CB5E-8EA9-42AB-B396-1E773ECDE4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95345" y="3810000"/>
            <a:ext cx="6690579" cy="212426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3808219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1527C3-06F4-4F4D-B364-8E97266450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0" name="Freeform 6">
              <a:extLst>
                <a:ext uri="{FF2B5EF4-FFF2-40B4-BE49-F238E27FC236}">
                  <a16:creationId xmlns:a16="http://schemas.microsoft.com/office/drawing/2014/main" id="{BF1C23D2-D74F-4456-AD7B-904A6E28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1" name="Freeform 7">
              <a:extLst>
                <a:ext uri="{FF2B5EF4-FFF2-40B4-BE49-F238E27FC236}">
                  <a16:creationId xmlns:a16="http://schemas.microsoft.com/office/drawing/2014/main" id="{578577AD-563A-4936-9ACB-FDCF29841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2" name="Freeform 8">
              <a:extLst>
                <a:ext uri="{FF2B5EF4-FFF2-40B4-BE49-F238E27FC236}">
                  <a16:creationId xmlns:a16="http://schemas.microsoft.com/office/drawing/2014/main" id="{1C9F3743-BFAB-4636-81C7-ACD99C694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 name="Freeform 9">
              <a:extLst>
                <a:ext uri="{FF2B5EF4-FFF2-40B4-BE49-F238E27FC236}">
                  <a16:creationId xmlns:a16="http://schemas.microsoft.com/office/drawing/2014/main" id="{FC58029E-BC15-45E4-AA28-CC80C96A3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 name="Freeform 10">
              <a:extLst>
                <a:ext uri="{FF2B5EF4-FFF2-40B4-BE49-F238E27FC236}">
                  <a16:creationId xmlns:a16="http://schemas.microsoft.com/office/drawing/2014/main" id="{41CBB721-7EDD-4FEA-9D6B-A3656D9F4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5" name="Freeform 11">
              <a:extLst>
                <a:ext uri="{FF2B5EF4-FFF2-40B4-BE49-F238E27FC236}">
                  <a16:creationId xmlns:a16="http://schemas.microsoft.com/office/drawing/2014/main" id="{4C945CDA-4F14-4FA0-B272-B1E25B4FA1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17" name="Rectangle 16">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9" name="Freeform: Shape 18">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22"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3"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4"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5"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6"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7"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A57A699-5B41-4E15-A146-323C17E672B5}"/>
              </a:ext>
            </a:extLst>
          </p:cNvPr>
          <p:cNvSpPr>
            <a:spLocks noGrp="1"/>
          </p:cNvSpPr>
          <p:nvPr>
            <p:ph type="title"/>
          </p:nvPr>
        </p:nvSpPr>
        <p:spPr>
          <a:xfrm>
            <a:off x="1836013" y="1072609"/>
            <a:ext cx="3041557" cy="4522647"/>
          </a:xfrm>
          <a:effectLst/>
        </p:spPr>
        <p:txBody>
          <a:bodyPr vert="horz" lIns="91440" tIns="45720" rIns="91440" bIns="45720" rtlCol="0" anchor="ctr">
            <a:normAutofit/>
          </a:bodyPr>
          <a:lstStyle/>
          <a:p>
            <a:pPr algn="l"/>
            <a:r>
              <a:rPr lang="en-US" sz="3200">
                <a:solidFill>
                  <a:schemeClr val="tx2"/>
                </a:solidFill>
              </a:rPr>
              <a:t>Beachhead Backdoor</a:t>
            </a:r>
          </a:p>
        </p:txBody>
      </p:sp>
      <p:sp>
        <p:nvSpPr>
          <p:cNvPr id="4" name="Content Placeholder 3">
            <a:extLst>
              <a:ext uri="{FF2B5EF4-FFF2-40B4-BE49-F238E27FC236}">
                <a16:creationId xmlns:a16="http://schemas.microsoft.com/office/drawing/2014/main" id="{F733FFB6-1F3F-4763-9271-1F6C3888CE59}"/>
              </a:ext>
            </a:extLst>
          </p:cNvPr>
          <p:cNvSpPr>
            <a:spLocks noGrp="1"/>
          </p:cNvSpPr>
          <p:nvPr>
            <p:ph sz="half" idx="1"/>
          </p:nvPr>
        </p:nvSpPr>
        <p:spPr>
          <a:xfrm>
            <a:off x="5149032" y="1072609"/>
            <a:ext cx="6383207" cy="4522647"/>
          </a:xfrm>
        </p:spPr>
        <p:txBody>
          <a:bodyPr vert="horz" lIns="91440" tIns="45720" rIns="91440" bIns="45720" rtlCol="0" anchor="ctr">
            <a:normAutofit/>
          </a:bodyPr>
          <a:lstStyle/>
          <a:p>
            <a:pPr>
              <a:lnSpc>
                <a:spcPct val="90000"/>
              </a:lnSpc>
            </a:pPr>
            <a:r>
              <a:rPr lang="en-US" sz="1600"/>
              <a:t>Minimally featured</a:t>
            </a:r>
          </a:p>
          <a:p>
            <a:pPr>
              <a:lnSpc>
                <a:spcPct val="90000"/>
              </a:lnSpc>
            </a:pPr>
            <a:r>
              <a:rPr lang="en-US" sz="1600"/>
              <a:t>Gives the attacker enough access to perform simple tasks like </a:t>
            </a:r>
          </a:p>
          <a:p>
            <a:pPr lvl="1">
              <a:lnSpc>
                <a:spcPct val="90000"/>
              </a:lnSpc>
            </a:pPr>
            <a:r>
              <a:rPr lang="en-US"/>
              <a:t>retrieve files</a:t>
            </a:r>
          </a:p>
          <a:p>
            <a:pPr lvl="1">
              <a:lnSpc>
                <a:spcPct val="90000"/>
              </a:lnSpc>
            </a:pPr>
            <a:r>
              <a:rPr lang="en-US"/>
              <a:t>gather basic system information.</a:t>
            </a:r>
          </a:p>
          <a:p>
            <a:pPr lvl="1">
              <a:lnSpc>
                <a:spcPct val="90000"/>
              </a:lnSpc>
            </a:pPr>
            <a:r>
              <a:rPr lang="en-US"/>
              <a:t>Trigger the execution of other more significant capabilities such as standard backdoor</a:t>
            </a:r>
          </a:p>
          <a:p>
            <a:pPr>
              <a:lnSpc>
                <a:spcPct val="90000"/>
              </a:lnSpc>
            </a:pPr>
            <a:r>
              <a:rPr lang="en-US" sz="1600"/>
              <a:t>WEBC2 backdoors.</a:t>
            </a:r>
          </a:p>
          <a:p>
            <a:pPr>
              <a:lnSpc>
                <a:spcPct val="90000"/>
              </a:lnSpc>
            </a:pPr>
            <a:r>
              <a:rPr lang="en-US" sz="1600"/>
              <a:t>Retrieves a webpage from a C2 server.</a:t>
            </a:r>
          </a:p>
          <a:p>
            <a:pPr>
              <a:lnSpc>
                <a:spcPct val="90000"/>
              </a:lnSpc>
            </a:pPr>
            <a:r>
              <a:rPr lang="en-US" sz="1600"/>
              <a:t>Give APT1 attackers a short and rudimentary set of commands to issue to victim systems, including:</a:t>
            </a:r>
          </a:p>
          <a:p>
            <a:pPr lvl="1">
              <a:lnSpc>
                <a:spcPct val="90000"/>
              </a:lnSpc>
            </a:pPr>
            <a:r>
              <a:rPr lang="en-US"/>
              <a:t>Open an interactive command shell (usually Windows’ cmd.exe) </a:t>
            </a:r>
          </a:p>
          <a:p>
            <a:pPr lvl="1">
              <a:lnSpc>
                <a:spcPct val="90000"/>
              </a:lnSpc>
            </a:pPr>
            <a:r>
              <a:rPr lang="en-US"/>
              <a:t>Download and execute a file </a:t>
            </a:r>
          </a:p>
          <a:p>
            <a:pPr lvl="1">
              <a:lnSpc>
                <a:spcPct val="90000"/>
              </a:lnSpc>
            </a:pPr>
            <a:r>
              <a:rPr lang="en-US"/>
              <a:t>Sleep for a specified amount of time</a:t>
            </a:r>
          </a:p>
          <a:p>
            <a:pPr>
              <a:lnSpc>
                <a:spcPct val="90000"/>
              </a:lnSpc>
            </a:pPr>
            <a:endParaRPr lang="en-US" sz="1600"/>
          </a:p>
        </p:txBody>
      </p:sp>
    </p:spTree>
    <p:extLst>
      <p:ext uri="{BB962C8B-B14F-4D97-AF65-F5344CB8AC3E}">
        <p14:creationId xmlns:p14="http://schemas.microsoft.com/office/powerpoint/2010/main" val="30622315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E5BD9ED-07E9-4FD9-8AE7-1A6AB10A50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1FD1CF74-D14B-4FF6-998F-B13D1DAED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D267DEBC-A320-4DB0-9EA3-D4EF6B280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E0A2C889-7791-474B-B35C-4CEC73048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C5AD303-B121-49B0-B54E-B0C86C541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31E1A4E4-789B-4942-8EED-E02259A23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0A1737FA-CB40-469E-861A-F4844F631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A57A699-5B41-4E15-A146-323C17E672B5}"/>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sz="2400"/>
              <a:t>Standard Backdoors</a:t>
            </a:r>
          </a:p>
        </p:txBody>
      </p:sp>
      <p:sp>
        <p:nvSpPr>
          <p:cNvPr id="6" name="Content Placeholder 5">
            <a:extLst>
              <a:ext uri="{FF2B5EF4-FFF2-40B4-BE49-F238E27FC236}">
                <a16:creationId xmlns:a16="http://schemas.microsoft.com/office/drawing/2014/main" id="{0EDAEB98-93C6-4E28-AC2F-EF51D36D18EA}"/>
              </a:ext>
            </a:extLst>
          </p:cNvPr>
          <p:cNvSpPr>
            <a:spLocks noGrp="1"/>
          </p:cNvSpPr>
          <p:nvPr>
            <p:ph sz="half" idx="1"/>
          </p:nvPr>
        </p:nvSpPr>
        <p:spPr>
          <a:xfrm>
            <a:off x="1484311" y="2666999"/>
            <a:ext cx="3333496" cy="3124201"/>
          </a:xfrm>
        </p:spPr>
        <p:txBody>
          <a:bodyPr vert="horz" lIns="91440" tIns="45720" rIns="91440" bIns="45720" rtlCol="0" anchor="t">
            <a:normAutofit/>
          </a:bodyPr>
          <a:lstStyle/>
          <a:p>
            <a:r>
              <a:rPr lang="en-US" sz="1600"/>
              <a:t>Non-WEBC2 APT1 </a:t>
            </a:r>
          </a:p>
          <a:p>
            <a:r>
              <a:rPr lang="en-US" sz="1600"/>
              <a:t>Communicates using the HTTP protocol (to blend in with legitimate web traffic</a:t>
            </a:r>
          </a:p>
          <a:p>
            <a:pPr marL="457200" lvl="1"/>
            <a:endParaRPr lang="en-US"/>
          </a:p>
          <a:p>
            <a:pPr lvl="1"/>
            <a:endParaRPr lang="en-US"/>
          </a:p>
          <a:p>
            <a:endParaRPr lang="en-US" sz="1600"/>
          </a:p>
        </p:txBody>
      </p:sp>
      <p:pic>
        <p:nvPicPr>
          <p:cNvPr id="3" name="Content Placeholder 2">
            <a:extLst>
              <a:ext uri="{FF2B5EF4-FFF2-40B4-BE49-F238E27FC236}">
                <a16:creationId xmlns:a16="http://schemas.microsoft.com/office/drawing/2014/main" id="{D7391450-F5D6-4C06-9799-780B7194A285}"/>
              </a:ext>
            </a:extLst>
          </p:cNvPr>
          <p:cNvPicPr>
            <a:picLocks noGrp="1" noChangeAspect="1"/>
          </p:cNvPicPr>
          <p:nvPr>
            <p:ph sz="half" idx="2"/>
          </p:nvPr>
        </p:nvPicPr>
        <p:blipFill rotWithShape="1">
          <a:blip r:embed="rId3"/>
          <a:srcRect t="1508" b="2546"/>
          <a:stretch/>
        </p:blipFill>
        <p:spPr>
          <a:xfrm>
            <a:off x="5458309" y="761999"/>
            <a:ext cx="5848437" cy="4848225"/>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6955563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3AE710-7D3C-454B-82CF-49B0093E9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39CC2B4-028D-4241-812D-86DEFC665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780D714-1D71-4221-AFCA-E6FDC3327839}"/>
              </a:ext>
            </a:extLst>
          </p:cNvPr>
          <p:cNvSpPr>
            <a:spLocks noGrp="1"/>
          </p:cNvSpPr>
          <p:nvPr>
            <p:ph type="title"/>
          </p:nvPr>
        </p:nvSpPr>
        <p:spPr>
          <a:xfrm>
            <a:off x="535021" y="685800"/>
            <a:ext cx="2639962" cy="5105400"/>
          </a:xfrm>
        </p:spPr>
        <p:txBody>
          <a:bodyPr>
            <a:normAutofit/>
          </a:bodyPr>
          <a:lstStyle/>
          <a:p>
            <a:r>
              <a:rPr lang="en-US">
                <a:solidFill>
                  <a:srgbClr val="FFFFFF"/>
                </a:solidFill>
              </a:rPr>
              <a:t>Privilege Escalation</a:t>
            </a:r>
          </a:p>
        </p:txBody>
      </p:sp>
      <p:grpSp>
        <p:nvGrpSpPr>
          <p:cNvPr id="16" name="Group 15">
            <a:extLst>
              <a:ext uri="{FF2B5EF4-FFF2-40B4-BE49-F238E27FC236}">
                <a16:creationId xmlns:a16="http://schemas.microsoft.com/office/drawing/2014/main" id="{CA13242B-E02E-4DE0-859A-2A46B775FB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5ACFC104-86F4-4D49-B858-F1CA03353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80627160-C0E1-4BB7-AA86-D39CB7E79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F9C4CF4B-A323-44D9-9FEE-90EFE1D06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3E2B3A4-22DB-49DD-A716-388DEC5F8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337CB09C-5543-4330-8C3D-354519D8D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F54B39E1-DFCE-43D0-80F5-D9256E47D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7" name="Content Placeholder 4">
            <a:extLst>
              <a:ext uri="{FF2B5EF4-FFF2-40B4-BE49-F238E27FC236}">
                <a16:creationId xmlns:a16="http://schemas.microsoft.com/office/drawing/2014/main" id="{D5F7166C-FF7F-4D57-9499-0120BC1E2B5D}"/>
              </a:ext>
            </a:extLst>
          </p:cNvPr>
          <p:cNvGraphicFramePr>
            <a:graphicFrameLocks noGrp="1"/>
          </p:cNvGraphicFramePr>
          <p:nvPr>
            <p:ph idx="1"/>
            <p:extLst>
              <p:ext uri="{D42A27DB-BD31-4B8C-83A1-F6EECF244321}">
                <p14:modId xmlns:p14="http://schemas.microsoft.com/office/powerpoint/2010/main" val="3750336844"/>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263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03AE710-7D3C-454B-82CF-49B0093E9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39CC2B4-028D-4241-812D-86DEFC665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AFA56F9-7127-4FD1-83AD-48AA4E95EBF2}"/>
              </a:ext>
            </a:extLst>
          </p:cNvPr>
          <p:cNvSpPr>
            <a:spLocks noGrp="1"/>
          </p:cNvSpPr>
          <p:nvPr>
            <p:ph type="title"/>
          </p:nvPr>
        </p:nvSpPr>
        <p:spPr>
          <a:xfrm>
            <a:off x="535021" y="685800"/>
            <a:ext cx="2639962" cy="5105400"/>
          </a:xfrm>
        </p:spPr>
        <p:txBody>
          <a:bodyPr>
            <a:normAutofit/>
          </a:bodyPr>
          <a:lstStyle/>
          <a:p>
            <a:r>
              <a:rPr lang="en-US">
                <a:solidFill>
                  <a:srgbClr val="FFFFFF"/>
                </a:solidFill>
              </a:rPr>
              <a:t>Internal Recon</a:t>
            </a:r>
          </a:p>
        </p:txBody>
      </p:sp>
      <p:grpSp>
        <p:nvGrpSpPr>
          <p:cNvPr id="33" name="Group 32">
            <a:extLst>
              <a:ext uri="{FF2B5EF4-FFF2-40B4-BE49-F238E27FC236}">
                <a16:creationId xmlns:a16="http://schemas.microsoft.com/office/drawing/2014/main" id="{CA13242B-E02E-4DE0-859A-2A46B775FB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4" name="Freeform 6">
              <a:extLst>
                <a:ext uri="{FF2B5EF4-FFF2-40B4-BE49-F238E27FC236}">
                  <a16:creationId xmlns:a16="http://schemas.microsoft.com/office/drawing/2014/main" id="{5ACFC104-86F4-4D49-B858-F1CA03353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5" name="Freeform 7">
              <a:extLst>
                <a:ext uri="{FF2B5EF4-FFF2-40B4-BE49-F238E27FC236}">
                  <a16:creationId xmlns:a16="http://schemas.microsoft.com/office/drawing/2014/main" id="{80627160-C0E1-4BB7-AA86-D39CB7E79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6" name="Freeform 8">
              <a:extLst>
                <a:ext uri="{FF2B5EF4-FFF2-40B4-BE49-F238E27FC236}">
                  <a16:creationId xmlns:a16="http://schemas.microsoft.com/office/drawing/2014/main" id="{F9C4CF4B-A323-44D9-9FEE-90EFE1D06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7" name="Freeform 9">
              <a:extLst>
                <a:ext uri="{FF2B5EF4-FFF2-40B4-BE49-F238E27FC236}">
                  <a16:creationId xmlns:a16="http://schemas.microsoft.com/office/drawing/2014/main" id="{13E2B3A4-22DB-49DD-A716-388DEC5F8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8" name="Freeform 10">
              <a:extLst>
                <a:ext uri="{FF2B5EF4-FFF2-40B4-BE49-F238E27FC236}">
                  <a16:creationId xmlns:a16="http://schemas.microsoft.com/office/drawing/2014/main" id="{337CB09C-5543-4330-8C3D-354519D8D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9" name="Freeform 11">
              <a:extLst>
                <a:ext uri="{FF2B5EF4-FFF2-40B4-BE49-F238E27FC236}">
                  <a16:creationId xmlns:a16="http://schemas.microsoft.com/office/drawing/2014/main" id="{F54B39E1-DFCE-43D0-80F5-D9256E47D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24" name="Content Placeholder 4">
            <a:extLst>
              <a:ext uri="{FF2B5EF4-FFF2-40B4-BE49-F238E27FC236}">
                <a16:creationId xmlns:a16="http://schemas.microsoft.com/office/drawing/2014/main" id="{22493C19-B977-4852-847E-F0F4134F05D4}"/>
              </a:ext>
            </a:extLst>
          </p:cNvPr>
          <p:cNvGraphicFramePr>
            <a:graphicFrameLocks noGrp="1"/>
          </p:cNvGraphicFramePr>
          <p:nvPr>
            <p:ph idx="1"/>
            <p:extLst>
              <p:ext uri="{D42A27DB-BD31-4B8C-83A1-F6EECF244321}">
                <p14:modId xmlns:p14="http://schemas.microsoft.com/office/powerpoint/2010/main" val="412771230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279081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C0FF7A5-1C18-4641-9E37-ACBC7B268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8" name="Freeform 6">
              <a:extLst>
                <a:ext uri="{FF2B5EF4-FFF2-40B4-BE49-F238E27FC236}">
                  <a16:creationId xmlns:a16="http://schemas.microsoft.com/office/drawing/2014/main" id="{F184019B-0B55-433A-B984-FE56A955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9" name="Freeform 7">
              <a:extLst>
                <a:ext uri="{FF2B5EF4-FFF2-40B4-BE49-F238E27FC236}">
                  <a16:creationId xmlns:a16="http://schemas.microsoft.com/office/drawing/2014/main" id="{B6D64785-EC77-4768-AA68-48872D55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0" name="Freeform 9">
              <a:extLst>
                <a:ext uri="{FF2B5EF4-FFF2-40B4-BE49-F238E27FC236}">
                  <a16:creationId xmlns:a16="http://schemas.microsoft.com/office/drawing/2014/main" id="{F6C3898F-55DE-40C5-AE1D-6F109B76F1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1" name="Freeform 10">
              <a:extLst>
                <a:ext uri="{FF2B5EF4-FFF2-40B4-BE49-F238E27FC236}">
                  <a16:creationId xmlns:a16="http://schemas.microsoft.com/office/drawing/2014/main" id="{74856D40-2737-4DA5-BC0A-314B8F7E8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2" name="Freeform 11">
              <a:extLst>
                <a:ext uri="{FF2B5EF4-FFF2-40B4-BE49-F238E27FC236}">
                  <a16:creationId xmlns:a16="http://schemas.microsoft.com/office/drawing/2014/main" id="{5B9792B2-1731-494C-B52E-9D4F72A38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3" name="Freeform 12">
              <a:extLst>
                <a:ext uri="{FF2B5EF4-FFF2-40B4-BE49-F238E27FC236}">
                  <a16:creationId xmlns:a16="http://schemas.microsoft.com/office/drawing/2014/main" id="{416A3D16-5D93-463D-90E3-EFEE7CA45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1AFA56F9-7127-4FD1-83AD-48AA4E95EBF2}"/>
              </a:ext>
            </a:extLst>
          </p:cNvPr>
          <p:cNvSpPr>
            <a:spLocks noGrp="1"/>
          </p:cNvSpPr>
          <p:nvPr>
            <p:ph type="title"/>
          </p:nvPr>
        </p:nvSpPr>
        <p:spPr>
          <a:xfrm>
            <a:off x="3967843" y="4690533"/>
            <a:ext cx="7535180" cy="770472"/>
          </a:xfrm>
        </p:spPr>
        <p:txBody>
          <a:bodyPr vert="horz" lIns="91440" tIns="45720" rIns="91440" bIns="45720" rtlCol="0" anchor="b">
            <a:normAutofit/>
          </a:bodyPr>
          <a:lstStyle/>
          <a:p>
            <a:pPr algn="r">
              <a:lnSpc>
                <a:spcPct val="90000"/>
              </a:lnSpc>
            </a:pPr>
            <a:r>
              <a:rPr lang="en-US" sz="4800"/>
              <a:t>Internal Recon</a:t>
            </a:r>
          </a:p>
        </p:txBody>
      </p:sp>
      <p:sp>
        <p:nvSpPr>
          <p:cNvPr id="25" name="Rounded Rectangle 9">
            <a:extLst>
              <a:ext uri="{FF2B5EF4-FFF2-40B4-BE49-F238E27FC236}">
                <a16:creationId xmlns:a16="http://schemas.microsoft.com/office/drawing/2014/main" id="{1A63CFB0-59DA-4188-A036-AF65A888D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633216"/>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02D3F4BC-32BD-46B0-AAE8-E1CE1473CB0C}"/>
              </a:ext>
            </a:extLst>
          </p:cNvPr>
          <p:cNvPicPr>
            <a:picLocks noGrp="1" noChangeAspect="1"/>
          </p:cNvPicPr>
          <p:nvPr>
            <p:ph sz="half" idx="1"/>
          </p:nvPr>
        </p:nvPicPr>
        <p:blipFill>
          <a:blip r:embed="rId3"/>
          <a:stretch>
            <a:fillRect/>
          </a:stretch>
        </p:blipFill>
        <p:spPr>
          <a:xfrm>
            <a:off x="4045131" y="1524342"/>
            <a:ext cx="3506068" cy="1849451"/>
          </a:xfrm>
          <a:prstGeom prst="rect">
            <a:avLst/>
          </a:prstGeom>
        </p:spPr>
      </p:pic>
      <p:pic>
        <p:nvPicPr>
          <p:cNvPr id="11" name="Content Placeholder 10">
            <a:extLst>
              <a:ext uri="{FF2B5EF4-FFF2-40B4-BE49-F238E27FC236}">
                <a16:creationId xmlns:a16="http://schemas.microsoft.com/office/drawing/2014/main" id="{28F90948-1620-405E-970B-57099B60FC29}"/>
              </a:ext>
            </a:extLst>
          </p:cNvPr>
          <p:cNvPicPr>
            <a:picLocks noGrp="1" noChangeAspect="1"/>
          </p:cNvPicPr>
          <p:nvPr>
            <p:ph sz="half" idx="2"/>
          </p:nvPr>
        </p:nvPicPr>
        <p:blipFill>
          <a:blip r:embed="rId4"/>
          <a:stretch>
            <a:fillRect/>
          </a:stretch>
        </p:blipFill>
        <p:spPr>
          <a:xfrm>
            <a:off x="7714925" y="1752237"/>
            <a:ext cx="3506069" cy="1393661"/>
          </a:xfrm>
          <a:prstGeom prst="rect">
            <a:avLst/>
          </a:prstGeom>
          <a:ln w="53975">
            <a:noFill/>
          </a:ln>
        </p:spPr>
      </p:pic>
    </p:spTree>
    <p:extLst>
      <p:ext uri="{BB962C8B-B14F-4D97-AF65-F5344CB8AC3E}">
        <p14:creationId xmlns:p14="http://schemas.microsoft.com/office/powerpoint/2010/main" val="463334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B8492CB-DFBA-4A82-9778-F21493DA36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13"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4"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5"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13">
              <a:extLst>
                <a:ext uri="{FF2B5EF4-FFF2-40B4-BE49-F238E27FC236}">
                  <a16:creationId xmlns:a16="http://schemas.microsoft.com/office/drawing/2014/main" id="{773528ED-4D37-4A77-A8CA-86B6221C5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7" name="Freeform 14">
              <a:extLst>
                <a:ext uri="{FF2B5EF4-FFF2-40B4-BE49-F238E27FC236}">
                  <a16:creationId xmlns:a16="http://schemas.microsoft.com/office/drawing/2014/main" id="{8A58A902-E944-4399-9A93-A91A6A82B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8" name="Freeform 15">
              <a:extLst>
                <a:ext uri="{FF2B5EF4-FFF2-40B4-BE49-F238E27FC236}">
                  <a16:creationId xmlns:a16="http://schemas.microsoft.com/office/drawing/2014/main" id="{4EDB1155-2E8E-4FB8-AD42-101FE4383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BAF998BC-BB6A-47E4-B94E-D86D4324ABD9}"/>
              </a:ext>
            </a:extLst>
          </p:cNvPr>
          <p:cNvSpPr>
            <a:spLocks noGrp="1"/>
          </p:cNvSpPr>
          <p:nvPr>
            <p:ph type="title"/>
          </p:nvPr>
        </p:nvSpPr>
        <p:spPr>
          <a:xfrm>
            <a:off x="1018191" y="685800"/>
            <a:ext cx="7411825" cy="1752599"/>
          </a:xfrm>
        </p:spPr>
        <p:txBody>
          <a:bodyPr>
            <a:normAutofit/>
          </a:bodyPr>
          <a:lstStyle/>
          <a:p>
            <a:pPr algn="l"/>
            <a:r>
              <a:rPr lang="en-US"/>
              <a:t>Move Laterally</a:t>
            </a:r>
          </a:p>
        </p:txBody>
      </p:sp>
      <p:sp>
        <p:nvSpPr>
          <p:cNvPr id="5" name="Content Placeholder 4">
            <a:extLst>
              <a:ext uri="{FF2B5EF4-FFF2-40B4-BE49-F238E27FC236}">
                <a16:creationId xmlns:a16="http://schemas.microsoft.com/office/drawing/2014/main" id="{5FB922C5-7637-47D2-95C8-2D1F89959875}"/>
              </a:ext>
            </a:extLst>
          </p:cNvPr>
          <p:cNvSpPr>
            <a:spLocks noGrp="1"/>
          </p:cNvSpPr>
          <p:nvPr>
            <p:ph idx="1"/>
          </p:nvPr>
        </p:nvSpPr>
        <p:spPr>
          <a:xfrm>
            <a:off x="1018190" y="2666999"/>
            <a:ext cx="7243603" cy="2719193"/>
          </a:xfrm>
        </p:spPr>
        <p:txBody>
          <a:bodyPr anchor="t">
            <a:normAutofit/>
          </a:bodyPr>
          <a:lstStyle/>
          <a:p>
            <a:r>
              <a:rPr lang="en-US" sz="1800"/>
              <a:t>Once an APT intruder has a foothold inside the network and a set of legitimate credentials, it is simple for the intruder to move around the network undetected:</a:t>
            </a:r>
          </a:p>
          <a:p>
            <a:pPr lvl="1"/>
            <a:r>
              <a:rPr lang="en-US" sz="1800"/>
              <a:t>They can connect to shared resources on other systems</a:t>
            </a:r>
          </a:p>
          <a:p>
            <a:pPr lvl="1"/>
            <a:r>
              <a:rPr lang="en-US" sz="1800"/>
              <a:t>They can execute commands on other systems using the publicly available “psexec” tool from Microsoft System internals or the built-in Windows Task Scheduler (“at.exe”)</a:t>
            </a:r>
          </a:p>
        </p:txBody>
      </p:sp>
    </p:spTree>
    <p:extLst>
      <p:ext uri="{BB962C8B-B14F-4D97-AF65-F5344CB8AC3E}">
        <p14:creationId xmlns:p14="http://schemas.microsoft.com/office/powerpoint/2010/main" val="752467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A72F55F-5FB2-4243-A02D-7346EFDF2435}"/>
              </a:ext>
            </a:extLst>
          </p:cNvPr>
          <p:cNvSpPr>
            <a:spLocks noGrp="1"/>
          </p:cNvSpPr>
          <p:nvPr>
            <p:ph type="title"/>
          </p:nvPr>
        </p:nvSpPr>
        <p:spPr>
          <a:xfrm>
            <a:off x="496112" y="685801"/>
            <a:ext cx="2743200" cy="5105400"/>
          </a:xfrm>
        </p:spPr>
        <p:txBody>
          <a:bodyPr>
            <a:normAutofit/>
          </a:bodyPr>
          <a:lstStyle/>
          <a:p>
            <a:pPr algn="l"/>
            <a:r>
              <a:rPr lang="en-US" sz="3200">
                <a:solidFill>
                  <a:srgbClr val="FFFFFF"/>
                </a:solidFill>
              </a:rPr>
              <a:t>Maintain Presence</a:t>
            </a:r>
          </a:p>
        </p:txBody>
      </p:sp>
      <p:grpSp>
        <p:nvGrpSpPr>
          <p:cNvPr id="14" name="Group 13">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5"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5" name="Content Placeholder 4">
            <a:extLst>
              <a:ext uri="{FF2B5EF4-FFF2-40B4-BE49-F238E27FC236}">
                <a16:creationId xmlns:a16="http://schemas.microsoft.com/office/drawing/2014/main" id="{496853D3-9726-4249-89E0-A8B317747D20}"/>
              </a:ext>
            </a:extLst>
          </p:cNvPr>
          <p:cNvSpPr>
            <a:spLocks noGrp="1"/>
          </p:cNvSpPr>
          <p:nvPr>
            <p:ph idx="1"/>
          </p:nvPr>
        </p:nvSpPr>
        <p:spPr>
          <a:xfrm>
            <a:off x="5117106" y="685801"/>
            <a:ext cx="6385918" cy="5105400"/>
          </a:xfrm>
        </p:spPr>
        <p:txBody>
          <a:bodyPr>
            <a:normAutofit/>
          </a:bodyPr>
          <a:lstStyle/>
          <a:p>
            <a:r>
              <a:rPr lang="en-US" sz="2000"/>
              <a:t>In this stage, the intruder takes actions to ensure continued, long-term control over key systems in the network environment from outside of the network. APT1 does this in three ways</a:t>
            </a:r>
          </a:p>
          <a:p>
            <a:pPr lvl="1"/>
            <a:r>
              <a:rPr lang="en-US"/>
              <a:t>Install new backdoors on multiple systems</a:t>
            </a:r>
          </a:p>
          <a:p>
            <a:pPr lvl="1"/>
            <a:r>
              <a:rPr lang="en-US"/>
              <a:t>Use legitimate VPN credentials</a:t>
            </a:r>
          </a:p>
          <a:p>
            <a:pPr lvl="1"/>
            <a:r>
              <a:rPr lang="en-US"/>
              <a:t>Log in to web portals</a:t>
            </a:r>
          </a:p>
        </p:txBody>
      </p:sp>
    </p:spTree>
    <p:extLst>
      <p:ext uri="{BB962C8B-B14F-4D97-AF65-F5344CB8AC3E}">
        <p14:creationId xmlns:p14="http://schemas.microsoft.com/office/powerpoint/2010/main" val="13235245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6B90-02C8-4FE2-8F68-F2A65AC37B08}"/>
              </a:ext>
            </a:extLst>
          </p:cNvPr>
          <p:cNvSpPr>
            <a:spLocks noGrp="1"/>
          </p:cNvSpPr>
          <p:nvPr>
            <p:ph type="title"/>
          </p:nvPr>
        </p:nvSpPr>
        <p:spPr>
          <a:xfrm>
            <a:off x="1484311" y="685800"/>
            <a:ext cx="10018713" cy="1185333"/>
          </a:xfrm>
        </p:spPr>
        <p:txBody>
          <a:bodyPr>
            <a:normAutofit/>
          </a:bodyPr>
          <a:lstStyle/>
          <a:p>
            <a:r>
              <a:rPr lang="en-US"/>
              <a:t>APT1 – Years of Espionage</a:t>
            </a:r>
          </a:p>
        </p:txBody>
      </p:sp>
      <p:sp>
        <p:nvSpPr>
          <p:cNvPr id="3" name="Content Placeholder 2">
            <a:extLst>
              <a:ext uri="{FF2B5EF4-FFF2-40B4-BE49-F238E27FC236}">
                <a16:creationId xmlns:a16="http://schemas.microsoft.com/office/drawing/2014/main" id="{5BB42C99-EC6A-48E7-9844-BD57916B32B7}"/>
              </a:ext>
            </a:extLst>
          </p:cNvPr>
          <p:cNvSpPr>
            <a:spLocks noGrp="1"/>
          </p:cNvSpPr>
          <p:nvPr>
            <p:ph idx="1"/>
          </p:nvPr>
        </p:nvSpPr>
        <p:spPr>
          <a:xfrm>
            <a:off x="1484311" y="1998133"/>
            <a:ext cx="6855356" cy="3793067"/>
          </a:xfrm>
        </p:spPr>
        <p:txBody>
          <a:bodyPr>
            <a:normAutofit/>
          </a:bodyPr>
          <a:lstStyle/>
          <a:p>
            <a:pPr marL="0" indent="0">
              <a:buNone/>
            </a:pPr>
            <a:r>
              <a:rPr lang="en-US"/>
              <a:t>APT1 has been stealing hundreds of terabytes of data from at least 141 organizations across a diverse set of industries beginning as early as 2006</a:t>
            </a:r>
          </a:p>
        </p:txBody>
      </p:sp>
      <p:pic>
        <p:nvPicPr>
          <p:cNvPr id="7" name="Picture 6">
            <a:extLst>
              <a:ext uri="{FF2B5EF4-FFF2-40B4-BE49-F238E27FC236}">
                <a16:creationId xmlns:a16="http://schemas.microsoft.com/office/drawing/2014/main" id="{56D75A77-BA6F-4973-84B8-22393BE39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8608" y="812330"/>
            <a:ext cx="1164416" cy="523334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65662870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3AE710-7D3C-454B-82CF-49B0093E9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39CC2B4-028D-4241-812D-86DEFC665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A72F55F-5FB2-4243-A02D-7346EFDF2435}"/>
              </a:ext>
            </a:extLst>
          </p:cNvPr>
          <p:cNvSpPr>
            <a:spLocks noGrp="1"/>
          </p:cNvSpPr>
          <p:nvPr>
            <p:ph type="title"/>
          </p:nvPr>
        </p:nvSpPr>
        <p:spPr>
          <a:xfrm>
            <a:off x="535021" y="685800"/>
            <a:ext cx="2639962" cy="5105400"/>
          </a:xfrm>
        </p:spPr>
        <p:txBody>
          <a:bodyPr>
            <a:normAutofit/>
          </a:bodyPr>
          <a:lstStyle/>
          <a:p>
            <a:r>
              <a:rPr lang="en-US">
                <a:solidFill>
                  <a:srgbClr val="FFFFFF"/>
                </a:solidFill>
              </a:rPr>
              <a:t>Maintain Presence: New Backdoors</a:t>
            </a:r>
          </a:p>
        </p:txBody>
      </p:sp>
      <p:grpSp>
        <p:nvGrpSpPr>
          <p:cNvPr id="16" name="Group 15">
            <a:extLst>
              <a:ext uri="{FF2B5EF4-FFF2-40B4-BE49-F238E27FC236}">
                <a16:creationId xmlns:a16="http://schemas.microsoft.com/office/drawing/2014/main" id="{CA13242B-E02E-4DE0-859A-2A46B775FB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5ACFC104-86F4-4D49-B858-F1CA03353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80627160-C0E1-4BB7-AA86-D39CB7E79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F9C4CF4B-A323-44D9-9FEE-90EFE1D06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3E2B3A4-22DB-49DD-A716-388DEC5F8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337CB09C-5543-4330-8C3D-354519D8D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F54B39E1-DFCE-43D0-80F5-D9256E47D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7" name="Content Placeholder 4">
            <a:extLst>
              <a:ext uri="{FF2B5EF4-FFF2-40B4-BE49-F238E27FC236}">
                <a16:creationId xmlns:a16="http://schemas.microsoft.com/office/drawing/2014/main" id="{8429AF63-118A-44DF-B7EC-8F2A15FE569F}"/>
              </a:ext>
            </a:extLst>
          </p:cNvPr>
          <p:cNvGraphicFramePr>
            <a:graphicFrameLocks noGrp="1"/>
          </p:cNvGraphicFramePr>
          <p:nvPr>
            <p:ph idx="1"/>
            <p:extLst>
              <p:ext uri="{D42A27DB-BD31-4B8C-83A1-F6EECF244321}">
                <p14:modId xmlns:p14="http://schemas.microsoft.com/office/powerpoint/2010/main" val="282487715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04532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3AE710-7D3C-454B-82CF-49B0093E98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39CC2B4-028D-4241-812D-86DEFC665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A72F55F-5FB2-4243-A02D-7346EFDF2435}"/>
              </a:ext>
            </a:extLst>
          </p:cNvPr>
          <p:cNvSpPr>
            <a:spLocks noGrp="1"/>
          </p:cNvSpPr>
          <p:nvPr>
            <p:ph type="title"/>
          </p:nvPr>
        </p:nvSpPr>
        <p:spPr>
          <a:xfrm>
            <a:off x="535021" y="685800"/>
            <a:ext cx="2639962" cy="5105400"/>
          </a:xfrm>
        </p:spPr>
        <p:txBody>
          <a:bodyPr>
            <a:normAutofit/>
          </a:bodyPr>
          <a:lstStyle/>
          <a:p>
            <a:r>
              <a:rPr lang="en-US">
                <a:solidFill>
                  <a:srgbClr val="FFFFFF"/>
                </a:solidFill>
              </a:rPr>
              <a:t>Maintain Presence: Legitimate VPN</a:t>
            </a:r>
          </a:p>
        </p:txBody>
      </p:sp>
      <p:grpSp>
        <p:nvGrpSpPr>
          <p:cNvPr id="16" name="Group 15">
            <a:extLst>
              <a:ext uri="{FF2B5EF4-FFF2-40B4-BE49-F238E27FC236}">
                <a16:creationId xmlns:a16="http://schemas.microsoft.com/office/drawing/2014/main" id="{CA13242B-E02E-4DE0-859A-2A46B775FB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5ACFC104-86F4-4D49-B858-F1CA03353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80627160-C0E1-4BB7-AA86-D39CB7E79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F9C4CF4B-A323-44D9-9FEE-90EFE1D06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13E2B3A4-22DB-49DD-A716-388DEC5F87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337CB09C-5543-4330-8C3D-354519D8D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F54B39E1-DFCE-43D0-80F5-D9256E47D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aphicFrame>
        <p:nvGraphicFramePr>
          <p:cNvPr id="7" name="Content Placeholder 4">
            <a:extLst>
              <a:ext uri="{FF2B5EF4-FFF2-40B4-BE49-F238E27FC236}">
                <a16:creationId xmlns:a16="http://schemas.microsoft.com/office/drawing/2014/main" id="{171CC5B4-49D2-4C77-827A-824FFF6D185A}"/>
              </a:ext>
            </a:extLst>
          </p:cNvPr>
          <p:cNvGraphicFramePr>
            <a:graphicFrameLocks noGrp="1"/>
          </p:cNvGraphicFramePr>
          <p:nvPr>
            <p:ph idx="1"/>
            <p:extLst>
              <p:ext uri="{D42A27DB-BD31-4B8C-83A1-F6EECF244321}">
                <p14:modId xmlns:p14="http://schemas.microsoft.com/office/powerpoint/2010/main" val="307696850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1407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2" name="Freeform: Shape 11">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5"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FA72F55F-5FB2-4243-A02D-7346EFDF2435}"/>
              </a:ext>
            </a:extLst>
          </p:cNvPr>
          <p:cNvSpPr>
            <a:spLocks noGrp="1"/>
          </p:cNvSpPr>
          <p:nvPr>
            <p:ph type="title"/>
          </p:nvPr>
        </p:nvSpPr>
        <p:spPr>
          <a:xfrm>
            <a:off x="1836013" y="1072609"/>
            <a:ext cx="3041557" cy="4522647"/>
          </a:xfrm>
          <a:effectLst/>
        </p:spPr>
        <p:txBody>
          <a:bodyPr anchor="ctr">
            <a:normAutofit/>
          </a:bodyPr>
          <a:lstStyle/>
          <a:p>
            <a:pPr algn="l"/>
            <a:r>
              <a:rPr lang="en-US" sz="3200">
                <a:solidFill>
                  <a:schemeClr val="tx2"/>
                </a:solidFill>
              </a:rPr>
              <a:t>Maintain Presence: Web Portals</a:t>
            </a:r>
          </a:p>
        </p:txBody>
      </p:sp>
      <p:sp>
        <p:nvSpPr>
          <p:cNvPr id="5" name="Content Placeholder 4">
            <a:extLst>
              <a:ext uri="{FF2B5EF4-FFF2-40B4-BE49-F238E27FC236}">
                <a16:creationId xmlns:a16="http://schemas.microsoft.com/office/drawing/2014/main" id="{165870EA-5321-4CE8-8B93-9C9DED609FDF}"/>
              </a:ext>
            </a:extLst>
          </p:cNvPr>
          <p:cNvSpPr>
            <a:spLocks noGrp="1"/>
          </p:cNvSpPr>
          <p:nvPr>
            <p:ph idx="1"/>
          </p:nvPr>
        </p:nvSpPr>
        <p:spPr>
          <a:xfrm>
            <a:off x="5149032" y="1072609"/>
            <a:ext cx="6383207" cy="4522647"/>
          </a:xfrm>
        </p:spPr>
        <p:txBody>
          <a:bodyPr anchor="ctr">
            <a:normAutofit/>
          </a:bodyPr>
          <a:lstStyle/>
          <a:p>
            <a:r>
              <a:rPr lang="en-US" sz="2000" dirty="0"/>
              <a:t>Once armed with stolen credentials, APT1 intruders also attempt to log into web portals that the network offers. This includes not only restricted websites, but also web-based email systems such as Outlook Web Access.</a:t>
            </a:r>
          </a:p>
        </p:txBody>
      </p:sp>
    </p:spTree>
    <p:extLst>
      <p:ext uri="{BB962C8B-B14F-4D97-AF65-F5344CB8AC3E}">
        <p14:creationId xmlns:p14="http://schemas.microsoft.com/office/powerpoint/2010/main" val="97073577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E5BD9ED-07E9-4FD9-8AE7-1A6AB10A50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5" name="Freeform 6">
              <a:extLst>
                <a:ext uri="{FF2B5EF4-FFF2-40B4-BE49-F238E27FC236}">
                  <a16:creationId xmlns:a16="http://schemas.microsoft.com/office/drawing/2014/main" id="{1FD1CF74-D14B-4FF6-998F-B13D1DAED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D267DEBC-A320-4DB0-9EA3-D4EF6B280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E0A2C889-7791-474B-B35C-4CEC73048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8C5AD303-B121-49B0-B54E-B0C86C541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31E1A4E4-789B-4942-8EED-E02259A23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0A1737FA-CB40-469E-861A-F4844F631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22" name="Group 21">
            <a:extLst>
              <a:ext uri="{FF2B5EF4-FFF2-40B4-BE49-F238E27FC236}">
                <a16:creationId xmlns:a16="http://schemas.microsoft.com/office/drawing/2014/main" id="{3CF6CC4E-F8AE-46B8-AF42-C264DA9FF8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3" name="Freeform 6">
              <a:extLst>
                <a:ext uri="{FF2B5EF4-FFF2-40B4-BE49-F238E27FC236}">
                  <a16:creationId xmlns:a16="http://schemas.microsoft.com/office/drawing/2014/main" id="{DAEAD399-3691-4CD7-B52B-C9B09436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4" name="Freeform 7">
              <a:extLst>
                <a:ext uri="{FF2B5EF4-FFF2-40B4-BE49-F238E27FC236}">
                  <a16:creationId xmlns:a16="http://schemas.microsoft.com/office/drawing/2014/main" id="{910AD751-06FB-4939-907D-5875B9B6B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5" name="Freeform 8">
              <a:extLst>
                <a:ext uri="{FF2B5EF4-FFF2-40B4-BE49-F238E27FC236}">
                  <a16:creationId xmlns:a16="http://schemas.microsoft.com/office/drawing/2014/main" id="{534E01E2-CF3B-4438-B865-7B0F1D946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6" name="Freeform 9">
              <a:extLst>
                <a:ext uri="{FF2B5EF4-FFF2-40B4-BE49-F238E27FC236}">
                  <a16:creationId xmlns:a16="http://schemas.microsoft.com/office/drawing/2014/main" id="{1779656F-F5D3-4C3F-A487-6302E3652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7" name="Freeform 10">
              <a:extLst>
                <a:ext uri="{FF2B5EF4-FFF2-40B4-BE49-F238E27FC236}">
                  <a16:creationId xmlns:a16="http://schemas.microsoft.com/office/drawing/2014/main" id="{E472999E-58E4-45E0-8214-7F53A2270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8" name="Freeform 11">
              <a:extLst>
                <a:ext uri="{FF2B5EF4-FFF2-40B4-BE49-F238E27FC236}">
                  <a16:creationId xmlns:a16="http://schemas.microsoft.com/office/drawing/2014/main" id="{538931F4-BE0D-49CA-A368-314C02CCB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61F20C41-14B6-448B-9B89-D537AA482078}"/>
              </a:ext>
            </a:extLst>
          </p:cNvPr>
          <p:cNvSpPr>
            <a:spLocks noGrp="1"/>
          </p:cNvSpPr>
          <p:nvPr>
            <p:ph type="title"/>
          </p:nvPr>
        </p:nvSpPr>
        <p:spPr>
          <a:xfrm>
            <a:off x="1484312" y="685800"/>
            <a:ext cx="2812385" cy="1752599"/>
          </a:xfrm>
        </p:spPr>
        <p:txBody>
          <a:bodyPr vert="horz" lIns="91440" tIns="45720" rIns="91440" bIns="45720" rtlCol="0" anchor="ctr">
            <a:normAutofit/>
          </a:bodyPr>
          <a:lstStyle/>
          <a:p>
            <a:r>
              <a:rPr lang="en-US" sz="3200"/>
              <a:t>Complete Mission</a:t>
            </a:r>
          </a:p>
        </p:txBody>
      </p:sp>
      <p:sp>
        <p:nvSpPr>
          <p:cNvPr id="6" name="Content Placeholder 5">
            <a:extLst>
              <a:ext uri="{FF2B5EF4-FFF2-40B4-BE49-F238E27FC236}">
                <a16:creationId xmlns:a16="http://schemas.microsoft.com/office/drawing/2014/main" id="{8608971A-3389-4043-B562-CA83A347BCD4}"/>
              </a:ext>
            </a:extLst>
          </p:cNvPr>
          <p:cNvSpPr>
            <a:spLocks noGrp="1"/>
          </p:cNvSpPr>
          <p:nvPr>
            <p:ph sz="half" idx="1"/>
          </p:nvPr>
        </p:nvSpPr>
        <p:spPr>
          <a:xfrm>
            <a:off x="1484310" y="2666999"/>
            <a:ext cx="2812387" cy="3124201"/>
          </a:xfrm>
        </p:spPr>
        <p:txBody>
          <a:bodyPr vert="horz" lIns="91440" tIns="45720" rIns="91440" bIns="45720" rtlCol="0" anchor="ctr">
            <a:normAutofit/>
          </a:bodyPr>
          <a:lstStyle/>
          <a:p>
            <a:pPr marL="0" indent="0">
              <a:lnSpc>
                <a:spcPct val="90000"/>
              </a:lnSpc>
            </a:pPr>
            <a:r>
              <a:rPr lang="en-US" sz="1700"/>
              <a:t>Once APT1 finds files of interest they pack them into archive files before stealing them</a:t>
            </a:r>
          </a:p>
          <a:p>
            <a:pPr marL="0" indent="0">
              <a:lnSpc>
                <a:spcPct val="90000"/>
              </a:lnSpc>
            </a:pPr>
            <a:r>
              <a:rPr lang="en-US" sz="1700"/>
              <a:t>APT intruders most commonly use the RAR archiving utility for this task and ensure that the archives are password protected. Sometimes APT1 intruders use batch scripts to assist them in the proce</a:t>
            </a:r>
          </a:p>
        </p:txBody>
      </p:sp>
      <p:sp>
        <p:nvSpPr>
          <p:cNvPr id="30" name="Rounded Rectangle 16">
            <a:extLst>
              <a:ext uri="{FF2B5EF4-FFF2-40B4-BE49-F238E27FC236}">
                <a16:creationId xmlns:a16="http://schemas.microsoft.com/office/drawing/2014/main" id="{2D6217BA-2280-4A9E-9B69-707DF5052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1162" y="648931"/>
            <a:ext cx="6881862"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9B87FA0-98CD-400E-9C04-ADE45302E79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41202" y="1702389"/>
            <a:ext cx="6237359" cy="3165460"/>
          </a:xfrm>
          <a:prstGeom prst="rect">
            <a:avLst/>
          </a:prstGeom>
        </p:spPr>
      </p:pic>
    </p:spTree>
    <p:extLst>
      <p:ext uri="{BB962C8B-B14F-4D97-AF65-F5344CB8AC3E}">
        <p14:creationId xmlns:p14="http://schemas.microsoft.com/office/powerpoint/2010/main" val="308796336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E5A92FE9-DB05-4D0D-AF5A-BE8664B9FF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53D9B26A-5143-49A7-BA98-D871D5BD71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19" name="Freeform 6">
              <a:extLst>
                <a:ext uri="{FF2B5EF4-FFF2-40B4-BE49-F238E27FC236}">
                  <a16:creationId xmlns:a16="http://schemas.microsoft.com/office/drawing/2014/main" id="{68B85E55-A2A1-4682-B891-F201358A92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0" name="Freeform 7">
              <a:extLst>
                <a:ext uri="{FF2B5EF4-FFF2-40B4-BE49-F238E27FC236}">
                  <a16:creationId xmlns:a16="http://schemas.microsoft.com/office/drawing/2014/main" id="{45EF6EDB-9B5D-49E9-96FA-1AE08BF95E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1" name="Freeform 12">
              <a:extLst>
                <a:ext uri="{FF2B5EF4-FFF2-40B4-BE49-F238E27FC236}">
                  <a16:creationId xmlns:a16="http://schemas.microsoft.com/office/drawing/2014/main" id="{38338226-D6E2-4EEE-B271-DB4BD096D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2" name="Freeform 13">
              <a:extLst>
                <a:ext uri="{FF2B5EF4-FFF2-40B4-BE49-F238E27FC236}">
                  <a16:creationId xmlns:a16="http://schemas.microsoft.com/office/drawing/2014/main" id="{4878FB48-17B3-4A11-8025-DE0945CD4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3" name="Freeform 14">
              <a:extLst>
                <a:ext uri="{FF2B5EF4-FFF2-40B4-BE49-F238E27FC236}">
                  <a16:creationId xmlns:a16="http://schemas.microsoft.com/office/drawing/2014/main" id="{4150A21C-DD6D-4D3C-9E95-7A3CA263B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4" name="Freeform 15">
              <a:extLst>
                <a:ext uri="{FF2B5EF4-FFF2-40B4-BE49-F238E27FC236}">
                  <a16:creationId xmlns:a16="http://schemas.microsoft.com/office/drawing/2014/main" id="{7505BF04-104D-4180-A284-42FCD6B04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56520FB-B514-4B84-AD83-EEFF2CFD2038}"/>
              </a:ext>
            </a:extLst>
          </p:cNvPr>
          <p:cNvSpPr>
            <a:spLocks noGrp="1"/>
          </p:cNvSpPr>
          <p:nvPr>
            <p:ph type="title"/>
          </p:nvPr>
        </p:nvSpPr>
        <p:spPr>
          <a:xfrm>
            <a:off x="1018190" y="924232"/>
            <a:ext cx="8174971" cy="3285866"/>
          </a:xfrm>
        </p:spPr>
        <p:txBody>
          <a:bodyPr vert="horz" lIns="91440" tIns="45720" rIns="91440" bIns="45720" rtlCol="0" anchor="b">
            <a:normAutofit/>
          </a:bodyPr>
          <a:lstStyle/>
          <a:p>
            <a:pPr lvl="0" algn="l">
              <a:lnSpc>
                <a:spcPct val="90000"/>
              </a:lnSpc>
              <a:spcAft>
                <a:spcPts val="600"/>
              </a:spcAft>
              <a:buClr>
                <a:srgbClr val="BC1C1C">
                  <a:lumMod val="75000"/>
                </a:srgbClr>
              </a:buClr>
              <a:buSzPct val="145000"/>
            </a:pPr>
            <a:r>
              <a:rPr lang="en-US" sz="5700" dirty="0"/>
              <a:t>Advanced Persistent Threat 1</a:t>
            </a:r>
            <a:br>
              <a:rPr lang="en-US" sz="5700" dirty="0"/>
            </a:br>
            <a:r>
              <a:rPr lang="en-US" sz="1600" dirty="0"/>
              <a:t>Infrastructure</a:t>
            </a:r>
            <a:br>
              <a:rPr lang="en-US" sz="5700" dirty="0"/>
            </a:br>
            <a:endParaRPr lang="en-US" sz="5700" dirty="0"/>
          </a:p>
        </p:txBody>
      </p:sp>
      <p:sp>
        <p:nvSpPr>
          <p:cNvPr id="3" name="Text Placeholder 2">
            <a:extLst>
              <a:ext uri="{FF2B5EF4-FFF2-40B4-BE49-F238E27FC236}">
                <a16:creationId xmlns:a16="http://schemas.microsoft.com/office/drawing/2014/main" id="{26CAAEF9-991D-4BCC-9AC9-991CC07034FB}"/>
              </a:ext>
            </a:extLst>
          </p:cNvPr>
          <p:cNvSpPr>
            <a:spLocks noGrp="1"/>
          </p:cNvSpPr>
          <p:nvPr>
            <p:ph type="body" idx="1"/>
          </p:nvPr>
        </p:nvSpPr>
        <p:spPr>
          <a:xfrm>
            <a:off x="1018190" y="4210098"/>
            <a:ext cx="7178070" cy="863348"/>
          </a:xfrm>
        </p:spPr>
        <p:txBody>
          <a:bodyPr vert="horz" lIns="91440" tIns="45720" rIns="91440" bIns="45720" rtlCol="0" anchor="t">
            <a:normAutofit/>
          </a:bodyPr>
          <a:lstStyle/>
          <a:p>
            <a:pPr algn="l"/>
            <a:r>
              <a:rPr lang="en-US" sz="2100" dirty="0"/>
              <a:t>APT1 Maintains an extensive infrastructure across the world originating in China, this section will dig deeper into this.</a:t>
            </a:r>
          </a:p>
        </p:txBody>
      </p:sp>
    </p:spTree>
    <p:extLst>
      <p:ext uri="{BB962C8B-B14F-4D97-AF65-F5344CB8AC3E}">
        <p14:creationId xmlns:p14="http://schemas.microsoft.com/office/powerpoint/2010/main" val="4190310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953F4-E00D-4846-B4BA-863F11D5F590}"/>
              </a:ext>
            </a:extLst>
          </p:cNvPr>
          <p:cNvSpPr>
            <a:spLocks noGrp="1"/>
          </p:cNvSpPr>
          <p:nvPr>
            <p:ph type="title"/>
          </p:nvPr>
        </p:nvSpPr>
        <p:spPr>
          <a:xfrm>
            <a:off x="1484311" y="685800"/>
            <a:ext cx="2566579" cy="5538019"/>
          </a:xfrm>
        </p:spPr>
        <p:txBody>
          <a:bodyPr>
            <a:normAutofit/>
          </a:bodyPr>
          <a:lstStyle/>
          <a:p>
            <a:r>
              <a:rPr lang="en-US"/>
              <a:t>Network Origins</a:t>
            </a:r>
          </a:p>
        </p:txBody>
      </p:sp>
      <p:sp>
        <p:nvSpPr>
          <p:cNvPr id="10" name="Content Placeholder 9">
            <a:extLst>
              <a:ext uri="{FF2B5EF4-FFF2-40B4-BE49-F238E27FC236}">
                <a16:creationId xmlns:a16="http://schemas.microsoft.com/office/drawing/2014/main" id="{F86A704B-8D6F-4A33-B0C8-5ED4C8A897A2}"/>
              </a:ext>
            </a:extLst>
          </p:cNvPr>
          <p:cNvSpPr>
            <a:spLocks noGrp="1"/>
          </p:cNvSpPr>
          <p:nvPr>
            <p:ph idx="1"/>
          </p:nvPr>
        </p:nvSpPr>
        <p:spPr>
          <a:xfrm>
            <a:off x="4714927" y="612057"/>
            <a:ext cx="7152608" cy="3753466"/>
          </a:xfrm>
        </p:spPr>
        <p:txBody>
          <a:bodyPr>
            <a:normAutofit fontScale="92500" lnSpcReduction="20000"/>
          </a:bodyPr>
          <a:lstStyle/>
          <a:p>
            <a:r>
              <a:rPr lang="en-US" dirty="0"/>
              <a:t>Why we can’t just block all suspicious Chinese addresses?</a:t>
            </a:r>
          </a:p>
          <a:p>
            <a:pPr lvl="1"/>
            <a:r>
              <a:rPr lang="en-US" dirty="0"/>
              <a:t> “Hop Points” allow APT1 to appear to be attacking from almost any country</a:t>
            </a:r>
          </a:p>
          <a:p>
            <a:r>
              <a:rPr lang="en-US" dirty="0"/>
              <a:t>These “Hop Points” appear to be accessed by sites owned by China Unicom, Shanghai Network</a:t>
            </a:r>
          </a:p>
          <a:p>
            <a:r>
              <a:rPr lang="en-US" dirty="0"/>
              <a:t>This suggests that APT1 is Chinese based</a:t>
            </a:r>
          </a:p>
          <a:p>
            <a:r>
              <a:rPr lang="en-US" dirty="0"/>
              <a:t>Additionally:</a:t>
            </a:r>
          </a:p>
          <a:p>
            <a:pPr lvl="1"/>
            <a:r>
              <a:rPr lang="en-US" dirty="0"/>
              <a:t>These blocks serve the Pudong New Area of China where another threat Until 61389 is based</a:t>
            </a:r>
          </a:p>
          <a:p>
            <a:pPr lvl="1"/>
            <a:r>
              <a:rPr lang="en-US" dirty="0"/>
              <a:t>Left over RDP data shows the chosen keyboard layout of the accessors are “Chinese (Simplified) — US Keyboard” </a:t>
            </a:r>
          </a:p>
        </p:txBody>
      </p:sp>
      <p:pic>
        <p:nvPicPr>
          <p:cNvPr id="8" name="Content Placeholder 4">
            <a:extLst>
              <a:ext uri="{FF2B5EF4-FFF2-40B4-BE49-F238E27FC236}">
                <a16:creationId xmlns:a16="http://schemas.microsoft.com/office/drawing/2014/main" id="{E5AF76F5-317C-4331-900C-1E6C583CE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928" y="4553084"/>
            <a:ext cx="7152608" cy="181972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8947133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CAC3B1-4879-424D-8F15-2062771961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73E93E-C6FF-41C6-A6B0-7BBD3A3FC97C}"/>
              </a:ext>
            </a:extLst>
          </p:cNvPr>
          <p:cNvSpPr>
            <a:spLocks noGrp="1"/>
          </p:cNvSpPr>
          <p:nvPr>
            <p:ph type="title"/>
          </p:nvPr>
        </p:nvSpPr>
        <p:spPr>
          <a:xfrm>
            <a:off x="3618200" y="852055"/>
            <a:ext cx="7257455" cy="1752599"/>
          </a:xfrm>
        </p:spPr>
        <p:txBody>
          <a:bodyPr>
            <a:normAutofit/>
          </a:bodyPr>
          <a:lstStyle/>
          <a:p>
            <a:r>
              <a:rPr lang="en-US" sz="3600" dirty="0"/>
              <a:t>Interaction with backdoors</a:t>
            </a:r>
          </a:p>
        </p:txBody>
      </p:sp>
      <p:sp>
        <p:nvSpPr>
          <p:cNvPr id="10" name="Freeform 6">
            <a:extLst>
              <a:ext uri="{FF2B5EF4-FFF2-40B4-BE49-F238E27FC236}">
                <a16:creationId xmlns:a16="http://schemas.microsoft.com/office/drawing/2014/main" id="{E34CC1C8-EBDD-4AEA-83E6-B27575B6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649700" y="0"/>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2" name="Freeform 7">
            <a:extLst>
              <a:ext uri="{FF2B5EF4-FFF2-40B4-BE49-F238E27FC236}">
                <a16:creationId xmlns:a16="http://schemas.microsoft.com/office/drawing/2014/main" id="{D6B38644-B85D-4211-9526-5B4C2A662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2116425" y="0"/>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4" name="Freeform 12">
            <a:extLst>
              <a:ext uri="{FF2B5EF4-FFF2-40B4-BE49-F238E27FC236}">
                <a16:creationId xmlns:a16="http://schemas.microsoft.com/office/drawing/2014/main" id="{8A8B2820-6B8F-4C19-BFC5-D28EE44E54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457487" y="2587625"/>
            <a:ext cx="2693987" cy="4270375"/>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6" name="Freeform: Shape 15">
            <a:extLst>
              <a:ext uri="{FF2B5EF4-FFF2-40B4-BE49-F238E27FC236}">
                <a16:creationId xmlns:a16="http://schemas.microsoft.com/office/drawing/2014/main" id="{DCA45AB7-441E-40A8-A98B-557D68F48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2692400"/>
            <a:ext cx="2713324" cy="3390788"/>
          </a:xfrm>
          <a:custGeom>
            <a:avLst/>
            <a:gdLst>
              <a:gd name="connsiteX0" fmla="*/ 0 w 2713324"/>
              <a:gd name="connsiteY0" fmla="*/ 0 h 3390788"/>
              <a:gd name="connsiteX1" fmla="*/ 4763 w 2713324"/>
              <a:gd name="connsiteY1" fmla="*/ 4763 h 3390788"/>
              <a:gd name="connsiteX2" fmla="*/ 2713324 w 2713324"/>
              <a:gd name="connsiteY2" fmla="*/ 3390788 h 3390788"/>
              <a:gd name="connsiteX3" fmla="*/ 2713324 w 2713324"/>
              <a:gd name="connsiteY3" fmla="*/ 2368619 h 3390788"/>
              <a:gd name="connsiteX4" fmla="*/ 357188 w 2713324"/>
              <a:gd name="connsiteY4" fmla="*/ 90488 h 3390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3324" h="3390788">
                <a:moveTo>
                  <a:pt x="0" y="0"/>
                </a:moveTo>
                <a:lnTo>
                  <a:pt x="4763" y="4763"/>
                </a:lnTo>
                <a:lnTo>
                  <a:pt x="2713324" y="3390788"/>
                </a:lnTo>
                <a:lnTo>
                  <a:pt x="2713324" y="2368619"/>
                </a:lnTo>
                <a:lnTo>
                  <a:pt x="357188" y="90488"/>
                </a:lnTo>
                <a:close/>
              </a:path>
            </a:pathLst>
          </a:custGeom>
          <a:solidFill>
            <a:schemeClr val="accent1">
              <a:lumMod val="75000"/>
            </a:schemeClr>
          </a:solidFill>
          <a:ln>
            <a:noFill/>
          </a:ln>
        </p:spPr>
      </p:sp>
      <p:sp>
        <p:nvSpPr>
          <p:cNvPr id="18" name="Freeform: Shape 17">
            <a:extLst>
              <a:ext uri="{FF2B5EF4-FFF2-40B4-BE49-F238E27FC236}">
                <a16:creationId xmlns:a16="http://schemas.microsoft.com/office/drawing/2014/main" id="{5F516030-4F00-4C48-AD93-91EFA17A1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582863"/>
            <a:ext cx="3151474" cy="4275137"/>
          </a:xfrm>
          <a:custGeom>
            <a:avLst/>
            <a:gdLst>
              <a:gd name="connsiteX0" fmla="*/ 0 w 3151474"/>
              <a:gd name="connsiteY0" fmla="*/ 0 h 4275137"/>
              <a:gd name="connsiteX1" fmla="*/ 0 w 3151474"/>
              <a:gd name="connsiteY1" fmla="*/ 4757 h 4275137"/>
              <a:gd name="connsiteX2" fmla="*/ 2693987 w 3151474"/>
              <a:gd name="connsiteY2" fmla="*/ 4275137 h 4275137"/>
              <a:gd name="connsiteX3" fmla="*/ 3151474 w 3151474"/>
              <a:gd name="connsiteY3" fmla="*/ 4275137 h 4275137"/>
              <a:gd name="connsiteX4" fmla="*/ 3151474 w 3151474"/>
              <a:gd name="connsiteY4" fmla="*/ 3714295 h 4275137"/>
              <a:gd name="connsiteX5" fmla="*/ 419100 w 3151474"/>
              <a:gd name="connsiteY5" fmla="*/ 176017 h 4275137"/>
              <a:gd name="connsiteX6" fmla="*/ 361950 w 3151474"/>
              <a:gd name="connsiteY6" fmla="*/ 95144 h 4275137"/>
              <a:gd name="connsiteX7" fmla="*/ 357188 w 3151474"/>
              <a:gd name="connsiteY7" fmla="*/ 90387 h 42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1474" h="4275137">
                <a:moveTo>
                  <a:pt x="0" y="0"/>
                </a:moveTo>
                <a:lnTo>
                  <a:pt x="0" y="4757"/>
                </a:lnTo>
                <a:lnTo>
                  <a:pt x="2693987" y="4275137"/>
                </a:lnTo>
                <a:lnTo>
                  <a:pt x="3151474" y="4275137"/>
                </a:lnTo>
                <a:lnTo>
                  <a:pt x="3151474" y="3714295"/>
                </a:lnTo>
                <a:lnTo>
                  <a:pt x="419100" y="176017"/>
                </a:lnTo>
                <a:lnTo>
                  <a:pt x="361950" y="95144"/>
                </a:lnTo>
                <a:lnTo>
                  <a:pt x="357188" y="90387"/>
                </a:lnTo>
                <a:close/>
              </a:path>
            </a:pathLst>
          </a:custGeom>
          <a:solidFill>
            <a:srgbClr val="404040"/>
          </a:solidFill>
          <a:ln>
            <a:noFill/>
          </a:ln>
        </p:spPr>
      </p:sp>
      <p:sp>
        <p:nvSpPr>
          <p:cNvPr id="20" name="Freeform: Shape 19">
            <a:extLst>
              <a:ext uri="{FF2B5EF4-FFF2-40B4-BE49-F238E27FC236}">
                <a16:creationId xmlns:a16="http://schemas.microsoft.com/office/drawing/2014/main" id="{5820085E-2582-4A95-98EE-45DFFD5C01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2697164"/>
            <a:ext cx="2706398" cy="3513899"/>
          </a:xfrm>
          <a:custGeom>
            <a:avLst/>
            <a:gdLst>
              <a:gd name="connsiteX0" fmla="*/ 0 w 2706398"/>
              <a:gd name="connsiteY0" fmla="*/ 0 h 3513899"/>
              <a:gd name="connsiteX1" fmla="*/ 2706398 w 2706398"/>
              <a:gd name="connsiteY1" fmla="*/ 3513899 h 3513899"/>
              <a:gd name="connsiteX2" fmla="*/ 2706398 w 2706398"/>
              <a:gd name="connsiteY2" fmla="*/ 3383321 h 3513899"/>
            </a:gdLst>
            <a:ahLst/>
            <a:cxnLst>
              <a:cxn ang="0">
                <a:pos x="connsiteX0" y="connsiteY0"/>
              </a:cxn>
              <a:cxn ang="0">
                <a:pos x="connsiteX1" y="connsiteY1"/>
              </a:cxn>
              <a:cxn ang="0">
                <a:pos x="connsiteX2" y="connsiteY2"/>
              </a:cxn>
            </a:cxnLst>
            <a:rect l="l" t="t" r="r" b="b"/>
            <a:pathLst>
              <a:path w="2706398" h="3513899">
                <a:moveTo>
                  <a:pt x="0" y="0"/>
                </a:moveTo>
                <a:lnTo>
                  <a:pt x="2706398" y="3513899"/>
                </a:lnTo>
                <a:lnTo>
                  <a:pt x="2706398" y="3383321"/>
                </a:lnTo>
                <a:close/>
              </a:path>
            </a:pathLst>
          </a:custGeom>
          <a:solidFill>
            <a:schemeClr val="accent1">
              <a:lumMod val="50000"/>
            </a:schemeClr>
          </a:solidFill>
          <a:ln>
            <a:noFill/>
          </a:ln>
        </p:spPr>
      </p:sp>
      <p:sp>
        <p:nvSpPr>
          <p:cNvPr id="3" name="Content Placeholder 2">
            <a:extLst>
              <a:ext uri="{FF2B5EF4-FFF2-40B4-BE49-F238E27FC236}">
                <a16:creationId xmlns:a16="http://schemas.microsoft.com/office/drawing/2014/main" id="{5F177949-D6AC-4214-98D6-E740784A0584}"/>
              </a:ext>
            </a:extLst>
          </p:cNvPr>
          <p:cNvSpPr>
            <a:spLocks noGrp="1"/>
          </p:cNvSpPr>
          <p:nvPr>
            <p:ph idx="1"/>
          </p:nvPr>
        </p:nvSpPr>
        <p:spPr>
          <a:xfrm>
            <a:off x="3613237" y="2839605"/>
            <a:ext cx="7200236" cy="2712842"/>
          </a:xfrm>
        </p:spPr>
        <p:txBody>
          <a:bodyPr anchor="ctr">
            <a:normAutofit/>
          </a:bodyPr>
          <a:lstStyle/>
          <a:p>
            <a:r>
              <a:rPr lang="en-US" sz="2000" b="1" dirty="0"/>
              <a:t>APT1 uses hops to connect to and control infected systems</a:t>
            </a:r>
          </a:p>
          <a:p>
            <a:r>
              <a:rPr lang="en-US" sz="2000" b="1" dirty="0"/>
              <a:t>The victim systems often regularly connect to these hops waiting for commands and to drop payloads of files</a:t>
            </a:r>
          </a:p>
          <a:p>
            <a:r>
              <a:rPr lang="en-US" sz="2000" b="1" dirty="0"/>
              <a:t>This behavior is tool specific</a:t>
            </a:r>
          </a:p>
        </p:txBody>
      </p:sp>
    </p:spTree>
    <p:extLst>
      <p:ext uri="{BB962C8B-B14F-4D97-AF65-F5344CB8AC3E}">
        <p14:creationId xmlns:p14="http://schemas.microsoft.com/office/powerpoint/2010/main" val="92897395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13"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50FA791-F0F2-4744-BE54-4E00831C1FFA}"/>
              </a:ext>
            </a:extLst>
          </p:cNvPr>
          <p:cNvSpPr>
            <a:spLocks noGrp="1"/>
          </p:cNvSpPr>
          <p:nvPr>
            <p:ph type="title"/>
          </p:nvPr>
        </p:nvSpPr>
        <p:spPr>
          <a:xfrm>
            <a:off x="1836013" y="1072609"/>
            <a:ext cx="3041557" cy="4522647"/>
          </a:xfrm>
          <a:effectLst/>
        </p:spPr>
        <p:txBody>
          <a:bodyPr anchor="ctr">
            <a:normAutofit/>
          </a:bodyPr>
          <a:lstStyle/>
          <a:p>
            <a:pPr algn="l"/>
            <a:r>
              <a:rPr lang="en-US" sz="3200">
                <a:solidFill>
                  <a:schemeClr val="tx2"/>
                </a:solidFill>
              </a:rPr>
              <a:t>Manual WEBC2 updates</a:t>
            </a:r>
          </a:p>
        </p:txBody>
      </p:sp>
      <p:sp>
        <p:nvSpPr>
          <p:cNvPr id="3" name="Content Placeholder 2">
            <a:extLst>
              <a:ext uri="{FF2B5EF4-FFF2-40B4-BE49-F238E27FC236}">
                <a16:creationId xmlns:a16="http://schemas.microsoft.com/office/drawing/2014/main" id="{0979BE12-7861-4AFC-A9F8-AA0C748A3DE9}"/>
              </a:ext>
            </a:extLst>
          </p:cNvPr>
          <p:cNvSpPr>
            <a:spLocks noGrp="1"/>
          </p:cNvSpPr>
          <p:nvPr>
            <p:ph idx="1"/>
          </p:nvPr>
        </p:nvSpPr>
        <p:spPr>
          <a:xfrm>
            <a:off x="5149032" y="1072609"/>
            <a:ext cx="6383207" cy="4522647"/>
          </a:xfrm>
        </p:spPr>
        <p:txBody>
          <a:bodyPr anchor="ctr">
            <a:normAutofit/>
          </a:bodyPr>
          <a:lstStyle/>
          <a:p>
            <a:r>
              <a:rPr lang="en-US" sz="2000"/>
              <a:t>WEBC2 backdoor variants download and interpret command hidden between HTML tags</a:t>
            </a:r>
          </a:p>
          <a:p>
            <a:r>
              <a:rPr lang="en-US" sz="2000"/>
              <a:t>These pages are usually hosted on APT1’s hop network</a:t>
            </a:r>
          </a:p>
          <a:p>
            <a:r>
              <a:rPr lang="en-US" sz="2000"/>
              <a:t>It was observed that APT1 members log on to these servers to update commands, either by pasting the preformed commands or uploading the entire file.</a:t>
            </a:r>
          </a:p>
          <a:p>
            <a:endParaRPr lang="en-US" sz="2000"/>
          </a:p>
        </p:txBody>
      </p:sp>
    </p:spTree>
    <p:extLst>
      <p:ext uri="{BB962C8B-B14F-4D97-AF65-F5344CB8AC3E}">
        <p14:creationId xmlns:p14="http://schemas.microsoft.com/office/powerpoint/2010/main" val="415102145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31" name="Freeform: Shape 30">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7083" y="0"/>
            <a:ext cx="11134917"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2025" y="0"/>
            <a:ext cx="2436813" cy="6858001"/>
            <a:chOff x="1320800" y="0"/>
            <a:chExt cx="2436813" cy="6858001"/>
          </a:xfrm>
        </p:grpSpPr>
        <p:sp>
          <p:nvSpPr>
            <p:cNvPr id="34"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5"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6"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7"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8"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9"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9E59996-460D-446B-B263-D2B46EDDAF7E}"/>
              </a:ext>
            </a:extLst>
          </p:cNvPr>
          <p:cNvSpPr>
            <a:spLocks noGrp="1"/>
          </p:cNvSpPr>
          <p:nvPr>
            <p:ph type="title"/>
          </p:nvPr>
        </p:nvSpPr>
        <p:spPr>
          <a:xfrm>
            <a:off x="1836013" y="1072609"/>
            <a:ext cx="3041557" cy="4522647"/>
          </a:xfrm>
          <a:effectLst/>
        </p:spPr>
        <p:txBody>
          <a:bodyPr anchor="ctr">
            <a:normAutofit/>
          </a:bodyPr>
          <a:lstStyle/>
          <a:p>
            <a:pPr algn="l"/>
            <a:r>
              <a:rPr lang="en-US" sz="3200">
                <a:solidFill>
                  <a:schemeClr val="tx2"/>
                </a:solidFill>
              </a:rPr>
              <a:t>HTRAN</a:t>
            </a:r>
          </a:p>
        </p:txBody>
      </p:sp>
      <p:sp>
        <p:nvSpPr>
          <p:cNvPr id="24" name="Content Placeholder 9">
            <a:extLst>
              <a:ext uri="{FF2B5EF4-FFF2-40B4-BE49-F238E27FC236}">
                <a16:creationId xmlns:a16="http://schemas.microsoft.com/office/drawing/2014/main" id="{1827A16F-46CE-44FE-BC0E-ED07F293FCCF}"/>
              </a:ext>
            </a:extLst>
          </p:cNvPr>
          <p:cNvSpPr>
            <a:spLocks noGrp="1"/>
          </p:cNvSpPr>
          <p:nvPr>
            <p:ph idx="1"/>
          </p:nvPr>
        </p:nvSpPr>
        <p:spPr>
          <a:xfrm>
            <a:off x="5149032" y="1072609"/>
            <a:ext cx="6383207" cy="4522647"/>
          </a:xfrm>
        </p:spPr>
        <p:txBody>
          <a:bodyPr anchor="ctr">
            <a:normAutofit/>
          </a:bodyPr>
          <a:lstStyle/>
          <a:p>
            <a:r>
              <a:rPr lang="en-US" sz="2000"/>
              <a:t>HTRAN is a packet forwarding server</a:t>
            </a:r>
          </a:p>
          <a:p>
            <a:r>
              <a:rPr lang="en-US" sz="2000"/>
              <a:t>APT1 uses HTRAN to forward Command and Control (C2) Packets through their “Hop” servers</a:t>
            </a:r>
          </a:p>
          <a:p>
            <a:r>
              <a:rPr lang="en-US" sz="2000"/>
              <a:t>This allows APT1 members to control remote systems without it coming directly from their own IP</a:t>
            </a:r>
          </a:p>
        </p:txBody>
      </p:sp>
      <p:pic>
        <p:nvPicPr>
          <p:cNvPr id="30" name="Content Placeholder 4">
            <a:extLst>
              <a:ext uri="{FF2B5EF4-FFF2-40B4-BE49-F238E27FC236}">
                <a16:creationId xmlns:a16="http://schemas.microsoft.com/office/drawing/2014/main" id="{095848A8-8306-4CC9-866C-745DAFABE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4928" y="4553083"/>
            <a:ext cx="7152608" cy="189534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32676744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91662-467B-4BAF-A115-CF4EE8808E29}"/>
              </a:ext>
            </a:extLst>
          </p:cNvPr>
          <p:cNvSpPr>
            <a:spLocks noGrp="1"/>
          </p:cNvSpPr>
          <p:nvPr>
            <p:ph type="title"/>
          </p:nvPr>
        </p:nvSpPr>
        <p:spPr>
          <a:xfrm>
            <a:off x="1484311" y="685800"/>
            <a:ext cx="10018713" cy="1752599"/>
          </a:xfrm>
        </p:spPr>
        <p:txBody>
          <a:bodyPr/>
          <a:lstStyle/>
          <a:p>
            <a:r>
              <a:rPr lang="en-US"/>
              <a:t>C2 Server Software on hop infrastructure</a:t>
            </a:r>
            <a:endParaRPr lang="en-US" dirty="0"/>
          </a:p>
        </p:txBody>
      </p:sp>
      <p:sp>
        <p:nvSpPr>
          <p:cNvPr id="3" name="Content Placeholder 2">
            <a:extLst>
              <a:ext uri="{FF2B5EF4-FFF2-40B4-BE49-F238E27FC236}">
                <a16:creationId xmlns:a16="http://schemas.microsoft.com/office/drawing/2014/main" id="{AC1AA935-7D66-45D1-A3E8-347640EFC3FC}"/>
              </a:ext>
            </a:extLst>
          </p:cNvPr>
          <p:cNvSpPr>
            <a:spLocks noGrp="1"/>
          </p:cNvSpPr>
          <p:nvPr>
            <p:ph idx="1"/>
          </p:nvPr>
        </p:nvSpPr>
        <p:spPr>
          <a:xfrm>
            <a:off x="1484310" y="2666999"/>
            <a:ext cx="10018713" cy="3124201"/>
          </a:xfrm>
        </p:spPr>
        <p:txBody>
          <a:bodyPr/>
          <a:lstStyle/>
          <a:p>
            <a:r>
              <a:rPr lang="en-US" dirty="0"/>
              <a:t>Instead of using HTRAN some APT1 members will install a C2 server on their hops and remotely connect to that to issue commands</a:t>
            </a:r>
          </a:p>
          <a:p>
            <a:r>
              <a:rPr lang="en-US" dirty="0"/>
              <a:t>Hops being used in this way may also include software to more easily interface with their backdoor software</a:t>
            </a:r>
          </a:p>
          <a:p>
            <a:pPr lvl="1"/>
            <a:r>
              <a:rPr lang="en-US" dirty="0"/>
              <a:t>Receiving connections from the backdoor software</a:t>
            </a:r>
          </a:p>
          <a:p>
            <a:pPr lvl="1"/>
            <a:r>
              <a:rPr lang="en-US" dirty="0"/>
              <a:t>Translating commands into the proper HTML format</a:t>
            </a:r>
          </a:p>
        </p:txBody>
      </p:sp>
    </p:spTree>
    <p:extLst>
      <p:ext uri="{BB962C8B-B14F-4D97-AF65-F5344CB8AC3E}">
        <p14:creationId xmlns:p14="http://schemas.microsoft.com/office/powerpoint/2010/main" val="60937203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E5BD9ED-07E9-4FD9-8AE7-1A6AB10A50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1FD1CF74-D14B-4FF6-998F-B13D1DAED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D267DEBC-A320-4DB0-9EA3-D4EF6B280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E0A2C889-7791-474B-B35C-4CEC73048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C5AD303-B121-49B0-B54E-B0C86C541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31E1A4E4-789B-4942-8EED-E02259A23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0A1737FA-CB40-469E-861A-F4844F631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00CEA422-208F-48EC-84BD-146822F23A41}"/>
              </a:ext>
            </a:extLst>
          </p:cNvPr>
          <p:cNvSpPr>
            <a:spLocks noGrp="1"/>
          </p:cNvSpPr>
          <p:nvPr>
            <p:ph type="title"/>
          </p:nvPr>
        </p:nvSpPr>
        <p:spPr>
          <a:xfrm>
            <a:off x="1484311" y="685800"/>
            <a:ext cx="10018713" cy="1185333"/>
          </a:xfrm>
        </p:spPr>
        <p:txBody>
          <a:bodyPr vert="horz" lIns="91440" tIns="45720" rIns="91440" bIns="45720" rtlCol="0" anchor="ctr">
            <a:normAutofit/>
          </a:bodyPr>
          <a:lstStyle/>
          <a:p>
            <a:r>
              <a:rPr lang="en-US" sz="4000"/>
              <a:t>Duration</a:t>
            </a:r>
          </a:p>
        </p:txBody>
      </p:sp>
      <p:sp>
        <p:nvSpPr>
          <p:cNvPr id="4" name="Text Placeholder 3">
            <a:extLst>
              <a:ext uri="{FF2B5EF4-FFF2-40B4-BE49-F238E27FC236}">
                <a16:creationId xmlns:a16="http://schemas.microsoft.com/office/drawing/2014/main" id="{60B746CC-AD2E-40C5-8465-83B983671C81}"/>
              </a:ext>
            </a:extLst>
          </p:cNvPr>
          <p:cNvSpPr>
            <a:spLocks noGrp="1"/>
          </p:cNvSpPr>
          <p:nvPr>
            <p:ph type="body" sz="half" idx="2"/>
          </p:nvPr>
        </p:nvSpPr>
        <p:spPr>
          <a:xfrm>
            <a:off x="1484311" y="1998133"/>
            <a:ext cx="6855356" cy="3793067"/>
          </a:xfrm>
        </p:spPr>
        <p:txBody>
          <a:bodyPr vert="horz" lIns="91440" tIns="45720" rIns="91440" bIns="45720" rtlCol="0" anchor="ctr">
            <a:normAutofit/>
          </a:bodyPr>
          <a:lstStyle/>
          <a:p>
            <a:pPr algn="l">
              <a:buFont typeface="Arial"/>
              <a:buChar char="•"/>
            </a:pPr>
            <a:r>
              <a:rPr lang="en-US" dirty="0"/>
              <a:t>Once APT1 has compromised a network, they repeatedly monitor and steal proprietary data and communications from the victim for months or even years</a:t>
            </a:r>
          </a:p>
        </p:txBody>
      </p:sp>
      <p:pic>
        <p:nvPicPr>
          <p:cNvPr id="6" name="Content Placeholder 5">
            <a:extLst>
              <a:ext uri="{FF2B5EF4-FFF2-40B4-BE49-F238E27FC236}">
                <a16:creationId xmlns:a16="http://schemas.microsoft.com/office/drawing/2014/main" id="{146938AC-A8F3-43E5-826D-0F8EC1C1C2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85907" y="3071961"/>
            <a:ext cx="2717116" cy="164385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5543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23" name="Group 12">
            <a:extLst>
              <a:ext uri="{FF2B5EF4-FFF2-40B4-BE49-F238E27FC236}">
                <a16:creationId xmlns:a16="http://schemas.microsoft.com/office/drawing/2014/main" id="{1C0FF7A5-1C18-4641-9E37-ACBC7B2681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4" name="Freeform 6">
              <a:extLst>
                <a:ext uri="{FF2B5EF4-FFF2-40B4-BE49-F238E27FC236}">
                  <a16:creationId xmlns:a16="http://schemas.microsoft.com/office/drawing/2014/main" id="{F184019B-0B55-433A-B984-FE56A955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5" name="Freeform 7">
              <a:extLst>
                <a:ext uri="{FF2B5EF4-FFF2-40B4-BE49-F238E27FC236}">
                  <a16:creationId xmlns:a16="http://schemas.microsoft.com/office/drawing/2014/main" id="{B6D64785-EC77-4768-AA68-48872D55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6" name="Freeform 9">
              <a:extLst>
                <a:ext uri="{FF2B5EF4-FFF2-40B4-BE49-F238E27FC236}">
                  <a16:creationId xmlns:a16="http://schemas.microsoft.com/office/drawing/2014/main" id="{F6C3898F-55DE-40C5-AE1D-6F109B76F1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7" name="Freeform 10">
              <a:extLst>
                <a:ext uri="{FF2B5EF4-FFF2-40B4-BE49-F238E27FC236}">
                  <a16:creationId xmlns:a16="http://schemas.microsoft.com/office/drawing/2014/main" id="{74856D40-2737-4DA5-BC0A-314B8F7E8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8" name="Freeform 11">
              <a:extLst>
                <a:ext uri="{FF2B5EF4-FFF2-40B4-BE49-F238E27FC236}">
                  <a16:creationId xmlns:a16="http://schemas.microsoft.com/office/drawing/2014/main" id="{5B9792B2-1731-494C-B52E-9D4F72A38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9" name="Freeform 12">
              <a:extLst>
                <a:ext uri="{FF2B5EF4-FFF2-40B4-BE49-F238E27FC236}">
                  <a16:creationId xmlns:a16="http://schemas.microsoft.com/office/drawing/2014/main" id="{416A3D16-5D93-463D-90E3-EFEE7CA45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6A9D005-D471-4CF8-BA17-34E1511E5613}"/>
              </a:ext>
            </a:extLst>
          </p:cNvPr>
          <p:cNvSpPr>
            <a:spLocks noGrp="1"/>
          </p:cNvSpPr>
          <p:nvPr>
            <p:ph type="title"/>
          </p:nvPr>
        </p:nvSpPr>
        <p:spPr>
          <a:xfrm>
            <a:off x="3967843" y="4094452"/>
            <a:ext cx="7535180" cy="1135755"/>
          </a:xfrm>
        </p:spPr>
        <p:txBody>
          <a:bodyPr vert="horz" lIns="91440" tIns="45720" rIns="91440" bIns="45720" rtlCol="0" anchor="b">
            <a:normAutofit/>
          </a:bodyPr>
          <a:lstStyle/>
          <a:p>
            <a:pPr algn="r"/>
            <a:r>
              <a:rPr lang="en-US" sz="6000"/>
              <a:t>Servers</a:t>
            </a:r>
          </a:p>
        </p:txBody>
      </p:sp>
      <p:sp>
        <p:nvSpPr>
          <p:cNvPr id="3" name="Content Placeholder 2">
            <a:extLst>
              <a:ext uri="{FF2B5EF4-FFF2-40B4-BE49-F238E27FC236}">
                <a16:creationId xmlns:a16="http://schemas.microsoft.com/office/drawing/2014/main" id="{9B3D470C-2A6A-49CB-BA2A-DF72762828B8}"/>
              </a:ext>
            </a:extLst>
          </p:cNvPr>
          <p:cNvSpPr>
            <a:spLocks noGrp="1"/>
          </p:cNvSpPr>
          <p:nvPr>
            <p:ph idx="1"/>
          </p:nvPr>
        </p:nvSpPr>
        <p:spPr>
          <a:xfrm>
            <a:off x="4515377" y="5233851"/>
            <a:ext cx="6987645" cy="649424"/>
          </a:xfrm>
        </p:spPr>
        <p:txBody>
          <a:bodyPr vert="horz" lIns="91440" tIns="45720" rIns="91440" bIns="45720" rtlCol="0" anchor="t">
            <a:normAutofit/>
          </a:bodyPr>
          <a:lstStyle/>
          <a:p>
            <a:pPr marL="0" indent="0" algn="r">
              <a:buNone/>
            </a:pPr>
            <a:r>
              <a:rPr lang="en-US" sz="1900"/>
              <a:t>Confirmed 937 APT1 C2 Servers running on 849 distinct IP Addresses</a:t>
            </a:r>
          </a:p>
        </p:txBody>
      </p:sp>
      <p:sp>
        <p:nvSpPr>
          <p:cNvPr id="24" name="Rounded Rectangle 9">
            <a:extLst>
              <a:ext uri="{FF2B5EF4-FFF2-40B4-BE49-F238E27FC236}">
                <a16:creationId xmlns:a16="http://schemas.microsoft.com/office/drawing/2014/main" id="{15061110-81CF-4E96-9A1D-7373D7FDA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609600"/>
            <a:ext cx="7833360" cy="3119092"/>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text on a white background&#10;&#10;Description automatically generated">
            <a:extLst>
              <a:ext uri="{FF2B5EF4-FFF2-40B4-BE49-F238E27FC236}">
                <a16:creationId xmlns:a16="http://schemas.microsoft.com/office/drawing/2014/main" id="{ADF339E4-C616-4BDC-8A75-E6A27ACC5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473" y="975360"/>
            <a:ext cx="2693383" cy="2430780"/>
          </a:xfrm>
          <a:prstGeom prst="rect">
            <a:avLst/>
          </a:prstGeom>
        </p:spPr>
      </p:pic>
      <p:pic>
        <p:nvPicPr>
          <p:cNvPr id="8" name="Picture 7">
            <a:extLst>
              <a:ext uri="{FF2B5EF4-FFF2-40B4-BE49-F238E27FC236}">
                <a16:creationId xmlns:a16="http://schemas.microsoft.com/office/drawing/2014/main" id="{7A5BCDFF-7706-4A6B-9F5C-2F2CD7631657}"/>
              </a:ext>
            </a:extLst>
          </p:cNvPr>
          <p:cNvPicPr>
            <a:picLocks noChangeAspect="1"/>
          </p:cNvPicPr>
          <p:nvPr/>
        </p:nvPicPr>
        <p:blipFill>
          <a:blip r:embed="rId4"/>
          <a:stretch>
            <a:fillRect/>
          </a:stretch>
        </p:blipFill>
        <p:spPr>
          <a:xfrm>
            <a:off x="7340717" y="974725"/>
            <a:ext cx="3880278" cy="2454275"/>
          </a:xfrm>
          <a:prstGeom prst="rect">
            <a:avLst/>
          </a:prstGeom>
          <a:ln w="53975">
            <a:noFill/>
          </a:ln>
        </p:spPr>
      </p:pic>
    </p:spTree>
    <p:extLst>
      <p:ext uri="{BB962C8B-B14F-4D97-AF65-F5344CB8AC3E}">
        <p14:creationId xmlns:p14="http://schemas.microsoft.com/office/powerpoint/2010/main" val="254959805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97A0544C-8D7D-4617-BF8D-783C7DAB05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27" name="Freeform 6">
              <a:extLst>
                <a:ext uri="{FF2B5EF4-FFF2-40B4-BE49-F238E27FC236}">
                  <a16:creationId xmlns:a16="http://schemas.microsoft.com/office/drawing/2014/main" id="{C823559C-0A5F-4C34-893C-C46C1E968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8" name="Freeform 7">
              <a:extLst>
                <a:ext uri="{FF2B5EF4-FFF2-40B4-BE49-F238E27FC236}">
                  <a16:creationId xmlns:a16="http://schemas.microsoft.com/office/drawing/2014/main" id="{6BFD0384-9B22-4F77-B379-F2B428C87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9" name="Freeform 8">
              <a:extLst>
                <a:ext uri="{FF2B5EF4-FFF2-40B4-BE49-F238E27FC236}">
                  <a16:creationId xmlns:a16="http://schemas.microsoft.com/office/drawing/2014/main" id="{EC1C003C-ECD9-4002-8761-338B0BB5F0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0" name="Freeform 9">
              <a:extLst>
                <a:ext uri="{FF2B5EF4-FFF2-40B4-BE49-F238E27FC236}">
                  <a16:creationId xmlns:a16="http://schemas.microsoft.com/office/drawing/2014/main" id="{5FA54BC5-75BF-4106-B3CF-5DB1FB505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1" name="Freeform 10">
              <a:extLst>
                <a:ext uri="{FF2B5EF4-FFF2-40B4-BE49-F238E27FC236}">
                  <a16:creationId xmlns:a16="http://schemas.microsoft.com/office/drawing/2014/main" id="{09C30FB9-3FD1-4075-B840-B44EED239D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2" name="Freeform 11">
              <a:extLst>
                <a:ext uri="{FF2B5EF4-FFF2-40B4-BE49-F238E27FC236}">
                  <a16:creationId xmlns:a16="http://schemas.microsoft.com/office/drawing/2014/main" id="{C67DDC7D-5247-4EC1-8198-BAA7FDB3E9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96EF799-8700-4187-89D5-3EABB16F43D4}"/>
              </a:ext>
            </a:extLst>
          </p:cNvPr>
          <p:cNvSpPr>
            <a:spLocks noGrp="1"/>
          </p:cNvSpPr>
          <p:nvPr>
            <p:ph type="title"/>
          </p:nvPr>
        </p:nvSpPr>
        <p:spPr>
          <a:xfrm>
            <a:off x="1484311" y="685800"/>
            <a:ext cx="5781729" cy="1752599"/>
          </a:xfrm>
        </p:spPr>
        <p:txBody>
          <a:bodyPr>
            <a:normAutofit/>
          </a:bodyPr>
          <a:lstStyle/>
          <a:p>
            <a:r>
              <a:rPr lang="en-US" dirty="0"/>
              <a:t>Domain Name</a:t>
            </a:r>
          </a:p>
        </p:txBody>
      </p:sp>
      <p:sp>
        <p:nvSpPr>
          <p:cNvPr id="10" name="Content Placeholder 9">
            <a:extLst>
              <a:ext uri="{FF2B5EF4-FFF2-40B4-BE49-F238E27FC236}">
                <a16:creationId xmlns:a16="http://schemas.microsoft.com/office/drawing/2014/main" id="{68A58AB8-B6E3-49B8-BFA6-B5832F11BD46}"/>
              </a:ext>
            </a:extLst>
          </p:cNvPr>
          <p:cNvSpPr>
            <a:spLocks noGrp="1"/>
          </p:cNvSpPr>
          <p:nvPr>
            <p:ph idx="1"/>
          </p:nvPr>
        </p:nvSpPr>
        <p:spPr>
          <a:xfrm>
            <a:off x="1484310" y="2666999"/>
            <a:ext cx="5781730" cy="3124201"/>
          </a:xfrm>
        </p:spPr>
        <p:txBody>
          <a:bodyPr>
            <a:normAutofit fontScale="77500" lnSpcReduction="20000"/>
          </a:bodyPr>
          <a:lstStyle/>
          <a:p>
            <a:r>
              <a:rPr lang="en-US" dirty="0"/>
              <a:t>APT1 uses Fully Qualified Domain Names as part of their infrastructure </a:t>
            </a:r>
          </a:p>
          <a:p>
            <a:r>
              <a:rPr lang="en-US" dirty="0"/>
              <a:t>These addresses point to their C2 servers and are embedded into their backdoors</a:t>
            </a:r>
          </a:p>
          <a:p>
            <a:r>
              <a:rPr lang="en-US" dirty="0"/>
              <a:t>Since these addresses point to the actual IP they can be changed as hops get compromised or offline</a:t>
            </a:r>
          </a:p>
          <a:p>
            <a:r>
              <a:rPr lang="en-US" dirty="0"/>
              <a:t>APT1 FQDN’s can be grouped into 3 Categories </a:t>
            </a:r>
          </a:p>
          <a:p>
            <a:pPr lvl="1"/>
            <a:r>
              <a:rPr lang="en-US" dirty="0"/>
              <a:t>Registered zones</a:t>
            </a:r>
          </a:p>
          <a:p>
            <a:pPr lvl="1"/>
            <a:r>
              <a:rPr lang="en-US" dirty="0"/>
              <a:t>Third-party zones </a:t>
            </a:r>
          </a:p>
          <a:p>
            <a:pPr lvl="1"/>
            <a:r>
              <a:rPr lang="en-US" dirty="0"/>
              <a:t>Hijacked domains</a:t>
            </a:r>
          </a:p>
        </p:txBody>
      </p:sp>
      <p:sp>
        <p:nvSpPr>
          <p:cNvPr id="34" name="Rounded Rectangle 16">
            <a:extLst>
              <a:ext uri="{FF2B5EF4-FFF2-40B4-BE49-F238E27FC236}">
                <a16:creationId xmlns:a16="http://schemas.microsoft.com/office/drawing/2014/main" id="{26A58D5F-9294-40C6-9EBE-F3A70C0F6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0503" y="648931"/>
            <a:ext cx="3912520"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a:extLst>
              <a:ext uri="{FF2B5EF4-FFF2-40B4-BE49-F238E27FC236}">
                <a16:creationId xmlns:a16="http://schemas.microsoft.com/office/drawing/2014/main" id="{E500E063-C6E8-43E4-8882-4D0A8F3D8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1593" y="2385601"/>
            <a:ext cx="3226968" cy="1799036"/>
          </a:xfrm>
          <a:prstGeom prst="rect">
            <a:avLst/>
          </a:prstGeom>
        </p:spPr>
      </p:pic>
    </p:spTree>
    <p:extLst>
      <p:ext uri="{BB962C8B-B14F-4D97-AF65-F5344CB8AC3E}">
        <p14:creationId xmlns:p14="http://schemas.microsoft.com/office/powerpoint/2010/main" val="62201618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A40FF4B-FAD9-4A6A-8478-9BCDE9ADA0EC}"/>
              </a:ext>
            </a:extLst>
          </p:cNvPr>
          <p:cNvSpPr>
            <a:spLocks noGrp="1"/>
          </p:cNvSpPr>
          <p:nvPr>
            <p:ph type="title"/>
          </p:nvPr>
        </p:nvSpPr>
        <p:spPr>
          <a:xfrm>
            <a:off x="496112" y="685801"/>
            <a:ext cx="2743200" cy="5105400"/>
          </a:xfrm>
        </p:spPr>
        <p:txBody>
          <a:bodyPr>
            <a:normAutofit/>
          </a:bodyPr>
          <a:lstStyle/>
          <a:p>
            <a:pPr algn="l"/>
            <a:r>
              <a:rPr lang="en-US" sz="3200">
                <a:solidFill>
                  <a:srgbClr val="FFFFFF"/>
                </a:solidFill>
              </a:rPr>
              <a:t>Reregistered Zones</a:t>
            </a:r>
          </a:p>
        </p:txBody>
      </p:sp>
      <p:grpSp>
        <p:nvGrpSpPr>
          <p:cNvPr id="12"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F2C9FD63-AF20-4047-99C6-BF093C26C085}"/>
              </a:ext>
            </a:extLst>
          </p:cNvPr>
          <p:cNvSpPr>
            <a:spLocks noGrp="1"/>
          </p:cNvSpPr>
          <p:nvPr>
            <p:ph idx="1"/>
          </p:nvPr>
        </p:nvSpPr>
        <p:spPr>
          <a:xfrm>
            <a:off x="5117106" y="685801"/>
            <a:ext cx="6385918" cy="5105400"/>
          </a:xfrm>
        </p:spPr>
        <p:txBody>
          <a:bodyPr>
            <a:normAutofit/>
          </a:bodyPr>
          <a:lstStyle/>
          <a:p>
            <a:r>
              <a:rPr lang="en-US" sz="2000"/>
              <a:t>For Context:</a:t>
            </a:r>
          </a:p>
          <a:p>
            <a:pPr lvl="1"/>
            <a:r>
              <a:rPr lang="en-US" dirty="0"/>
              <a:t>A DNS Zone represents a combination of FQDN’s that end in the same name</a:t>
            </a:r>
          </a:p>
          <a:p>
            <a:pPr lvl="1"/>
            <a:r>
              <a:rPr lang="en-US" dirty="0"/>
              <a:t>Google.com is a zone as its subservices have redirects like calendar.google.com or maps.google.com</a:t>
            </a:r>
          </a:p>
          <a:p>
            <a:pPr lvl="1"/>
            <a:r>
              <a:rPr lang="en-US" dirty="0"/>
              <a:t>In AP1’s case these zones and their associated addresses resolve most likely to their own hop servers</a:t>
            </a:r>
          </a:p>
          <a:p>
            <a:r>
              <a:rPr lang="en-US" sz="2000"/>
              <a:t>Registration information of these zones has pointed us toward china and even specific APT1 members</a:t>
            </a:r>
          </a:p>
        </p:txBody>
      </p:sp>
    </p:spTree>
    <p:extLst>
      <p:ext uri="{BB962C8B-B14F-4D97-AF65-F5344CB8AC3E}">
        <p14:creationId xmlns:p14="http://schemas.microsoft.com/office/powerpoint/2010/main" val="210653504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A40FF4B-FAD9-4A6A-8478-9BCDE9ADA0EC}"/>
              </a:ext>
            </a:extLst>
          </p:cNvPr>
          <p:cNvSpPr>
            <a:spLocks noGrp="1"/>
          </p:cNvSpPr>
          <p:nvPr>
            <p:ph type="title"/>
          </p:nvPr>
        </p:nvSpPr>
        <p:spPr>
          <a:xfrm>
            <a:off x="496112" y="685801"/>
            <a:ext cx="2743200" cy="5105400"/>
          </a:xfrm>
        </p:spPr>
        <p:txBody>
          <a:bodyPr anchor="t">
            <a:normAutofit/>
          </a:bodyPr>
          <a:lstStyle/>
          <a:p>
            <a:r>
              <a:rPr lang="en-US" sz="3200" dirty="0">
                <a:solidFill>
                  <a:srgbClr val="FFFFFF"/>
                </a:solidFill>
              </a:rPr>
              <a:t>Naming Themes</a:t>
            </a:r>
          </a:p>
        </p:txBody>
      </p:sp>
      <p:grpSp>
        <p:nvGrpSpPr>
          <p:cNvPr id="16" name="Group 15">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 name="Content Placeholder 9">
            <a:extLst>
              <a:ext uri="{FF2B5EF4-FFF2-40B4-BE49-F238E27FC236}">
                <a16:creationId xmlns:a16="http://schemas.microsoft.com/office/drawing/2014/main" id="{5BAB5FD7-CC3E-4CF7-BB6B-08719BD50550}"/>
              </a:ext>
            </a:extLst>
          </p:cNvPr>
          <p:cNvSpPr>
            <a:spLocks noGrp="1"/>
          </p:cNvSpPr>
          <p:nvPr>
            <p:ph idx="1"/>
          </p:nvPr>
        </p:nvSpPr>
        <p:spPr>
          <a:xfrm>
            <a:off x="5117106" y="685801"/>
            <a:ext cx="6385918" cy="5105400"/>
          </a:xfrm>
        </p:spPr>
        <p:txBody>
          <a:bodyPr>
            <a:normAutofit/>
          </a:bodyPr>
          <a:lstStyle/>
          <a:p>
            <a:r>
              <a:rPr lang="en-US" sz="2000"/>
              <a:t>APT1 Crafts their FQDN’s to appear harmless</a:t>
            </a:r>
          </a:p>
          <a:p>
            <a:r>
              <a:rPr lang="en-US" sz="2000"/>
              <a:t>About half fall under 3 themes</a:t>
            </a:r>
          </a:p>
          <a:p>
            <a:pPr lvl="1"/>
            <a:r>
              <a:rPr lang="en-US"/>
              <a:t>News (aoldaily.com, newsesport.com, newspapers.org, usnewssite.com, etc.)</a:t>
            </a:r>
          </a:p>
          <a:p>
            <a:pPr lvl="1"/>
            <a:r>
              <a:rPr lang="en-US"/>
              <a:t>Technology (applesoftupdate.com. dnsweb.org, softsolutionbox.net, etc.)</a:t>
            </a:r>
          </a:p>
          <a:p>
            <a:pPr lvl="1"/>
            <a:r>
              <a:rPr lang="en-US"/>
              <a:t>Business (businessconsults.net, conferencesinfo.com, etc.)</a:t>
            </a:r>
          </a:p>
          <a:p>
            <a:r>
              <a:rPr lang="en-US" sz="2000"/>
              <a:t>APT1 does not continue of hold all these DN’s</a:t>
            </a:r>
          </a:p>
          <a:p>
            <a:pPr lvl="1"/>
            <a:r>
              <a:rPr lang="en-US"/>
              <a:t>Some expire</a:t>
            </a:r>
          </a:p>
          <a:p>
            <a:pPr lvl="1"/>
            <a:r>
              <a:rPr lang="en-US"/>
              <a:t>Others get transfer to the organization they imitate</a:t>
            </a:r>
          </a:p>
        </p:txBody>
      </p:sp>
      <p:pic>
        <p:nvPicPr>
          <p:cNvPr id="33" name="Picture 32" descr="A screenshot of a cell phone&#10;&#10;Description automatically generated">
            <a:extLst>
              <a:ext uri="{FF2B5EF4-FFF2-40B4-BE49-F238E27FC236}">
                <a16:creationId xmlns:a16="http://schemas.microsoft.com/office/drawing/2014/main" id="{1FEB3656-31C6-494D-B189-84D022AA7A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216" y="1905001"/>
            <a:ext cx="1394459" cy="457200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5574961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6F6FB02-B905-4243-9A2B-C048E1C404CB}"/>
              </a:ext>
            </a:extLst>
          </p:cNvPr>
          <p:cNvSpPr>
            <a:spLocks noGrp="1"/>
          </p:cNvSpPr>
          <p:nvPr>
            <p:ph type="title"/>
          </p:nvPr>
        </p:nvSpPr>
        <p:spPr>
          <a:xfrm>
            <a:off x="496112" y="685801"/>
            <a:ext cx="2743200" cy="5105400"/>
          </a:xfrm>
        </p:spPr>
        <p:txBody>
          <a:bodyPr>
            <a:normAutofit/>
          </a:bodyPr>
          <a:lstStyle/>
          <a:p>
            <a:pPr algn="l"/>
            <a:r>
              <a:rPr lang="en-US" sz="3200">
                <a:solidFill>
                  <a:srgbClr val="FFFFFF"/>
                </a:solidFill>
              </a:rPr>
              <a:t>Third-Party</a:t>
            </a:r>
          </a:p>
        </p:txBody>
      </p:sp>
      <p:grpSp>
        <p:nvGrpSpPr>
          <p:cNvPr id="26"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7"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9"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558CAFFC-43DE-43DD-982B-176C4E5F3E54}"/>
              </a:ext>
            </a:extLst>
          </p:cNvPr>
          <p:cNvSpPr>
            <a:spLocks noGrp="1"/>
          </p:cNvSpPr>
          <p:nvPr>
            <p:ph idx="1"/>
          </p:nvPr>
        </p:nvSpPr>
        <p:spPr>
          <a:xfrm>
            <a:off x="5117106" y="685801"/>
            <a:ext cx="6385918" cy="5105400"/>
          </a:xfrm>
        </p:spPr>
        <p:txBody>
          <a:bodyPr>
            <a:normAutofit/>
          </a:bodyPr>
          <a:lstStyle/>
          <a:p>
            <a:r>
              <a:rPr lang="en-US" sz="2000"/>
              <a:t>Of the Third-Party services that APT1 has used Dynamic DNS is the most used</a:t>
            </a:r>
          </a:p>
          <a:p>
            <a:r>
              <a:rPr lang="en-US" sz="2000"/>
              <a:t>Dynamic DNS allows users to register subdomains under provided zones that will resolve to the IP of their choice</a:t>
            </a:r>
          </a:p>
          <a:p>
            <a:r>
              <a:rPr lang="en-US" sz="2000"/>
              <a:t>To change the IP of these domains APT1 simply must update the record of the Dynamic DNS provider</a:t>
            </a:r>
          </a:p>
          <a:p>
            <a:r>
              <a:rPr lang="en-US" sz="2000"/>
              <a:t>Recent addresses ending in “appspot.com” indicate that APT1 may be using Google’s App Engine service</a:t>
            </a:r>
          </a:p>
        </p:txBody>
      </p:sp>
    </p:spTree>
    <p:extLst>
      <p:ext uri="{BB962C8B-B14F-4D97-AF65-F5344CB8AC3E}">
        <p14:creationId xmlns:p14="http://schemas.microsoft.com/office/powerpoint/2010/main" val="276109663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825EC1C-5A5B-49D2-8668-E5CA30160DE0}"/>
              </a:ext>
            </a:extLst>
          </p:cNvPr>
          <p:cNvSpPr>
            <a:spLocks noGrp="1"/>
          </p:cNvSpPr>
          <p:nvPr>
            <p:ph type="title"/>
          </p:nvPr>
        </p:nvSpPr>
        <p:spPr>
          <a:xfrm>
            <a:off x="496112" y="685801"/>
            <a:ext cx="2743200" cy="5105400"/>
          </a:xfrm>
        </p:spPr>
        <p:txBody>
          <a:bodyPr>
            <a:normAutofit/>
          </a:bodyPr>
          <a:lstStyle/>
          <a:p>
            <a:pPr algn="l"/>
            <a:r>
              <a:rPr lang="en-US" sz="3200">
                <a:solidFill>
                  <a:srgbClr val="FFFFFF"/>
                </a:solidFill>
              </a:rPr>
              <a:t>Hijacked FQDNs</a:t>
            </a:r>
          </a:p>
        </p:txBody>
      </p:sp>
      <p:grpSp>
        <p:nvGrpSpPr>
          <p:cNvPr id="12" name="Group 11">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 name="Content Placeholder 2">
            <a:extLst>
              <a:ext uri="{FF2B5EF4-FFF2-40B4-BE49-F238E27FC236}">
                <a16:creationId xmlns:a16="http://schemas.microsoft.com/office/drawing/2014/main" id="{03D0DC92-58DD-460F-94AF-17BAE8C0FA6D}"/>
              </a:ext>
            </a:extLst>
          </p:cNvPr>
          <p:cNvSpPr>
            <a:spLocks noGrp="1"/>
          </p:cNvSpPr>
          <p:nvPr>
            <p:ph idx="1"/>
          </p:nvPr>
        </p:nvSpPr>
        <p:spPr>
          <a:xfrm>
            <a:off x="5117106" y="685801"/>
            <a:ext cx="6385918" cy="5105400"/>
          </a:xfrm>
        </p:spPr>
        <p:txBody>
          <a:bodyPr numCol="1">
            <a:normAutofit/>
          </a:bodyPr>
          <a:lstStyle/>
          <a:p>
            <a:r>
              <a:rPr lang="en-US" sz="2000" dirty="0"/>
              <a:t>APT1 will often use FQDN’s that are used by legitimate websites hosted on their hop points</a:t>
            </a:r>
          </a:p>
          <a:p>
            <a:r>
              <a:rPr lang="en-US" sz="2000" dirty="0"/>
              <a:t>APT1 uses these hijacked domains for two primary purposes </a:t>
            </a:r>
          </a:p>
          <a:p>
            <a:pPr lvl="1"/>
            <a:r>
              <a:rPr lang="en-US" dirty="0"/>
              <a:t>Using the FQDN to make placed malware appear as if it is rom a legitimate source</a:t>
            </a:r>
          </a:p>
          <a:p>
            <a:pPr lvl="2"/>
            <a:r>
              <a:rPr lang="en-US" sz="2000" dirty="0"/>
              <a:t>As C2 servers for their back</a:t>
            </a:r>
          </a:p>
        </p:txBody>
      </p:sp>
    </p:spTree>
    <p:extLst>
      <p:ext uri="{BB962C8B-B14F-4D97-AF65-F5344CB8AC3E}">
        <p14:creationId xmlns:p14="http://schemas.microsoft.com/office/powerpoint/2010/main" val="403006229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4">
            <a:extLst>
              <a:ext uri="{FF2B5EF4-FFF2-40B4-BE49-F238E27FC236}">
                <a16:creationId xmlns:a16="http://schemas.microsoft.com/office/drawing/2014/main" id="{D4930F59-4666-4AF8-A372-4365E323DEE6}"/>
              </a:ext>
            </a:extLst>
          </p:cNvPr>
          <p:cNvPicPr>
            <a:picLocks noChangeAspect="1"/>
          </p:cNvPicPr>
          <p:nvPr/>
        </p:nvPicPr>
        <p:blipFill rotWithShape="1">
          <a:blip r:embed="rId2">
            <a:duotone>
              <a:schemeClr val="bg2">
                <a:shade val="45000"/>
                <a:satMod val="135000"/>
              </a:schemeClr>
              <a:prstClr val="white"/>
            </a:duotone>
            <a:alphaModFix amt="25000"/>
            <a:extLst>
              <a:ext uri="{28A0092B-C50C-407E-A947-70E740481C1C}">
                <a14:useLocalDpi xmlns:a14="http://schemas.microsoft.com/office/drawing/2010/main" val="0"/>
              </a:ext>
            </a:extLst>
          </a:blip>
          <a:srcRect t="21254" b="9939"/>
          <a:stretch/>
        </p:blipFill>
        <p:spPr>
          <a:xfrm>
            <a:off x="20" y="10"/>
            <a:ext cx="12191980" cy="6857990"/>
          </a:xfrm>
          <a:prstGeom prst="rect">
            <a:avLst/>
          </a:prstGeom>
        </p:spPr>
      </p:pic>
      <p:sp>
        <p:nvSpPr>
          <p:cNvPr id="2" name="Title 1">
            <a:extLst>
              <a:ext uri="{FF2B5EF4-FFF2-40B4-BE49-F238E27FC236}">
                <a16:creationId xmlns:a16="http://schemas.microsoft.com/office/drawing/2014/main" id="{C7B873EB-1031-441F-89B1-D2D32634001F}"/>
              </a:ext>
            </a:extLst>
          </p:cNvPr>
          <p:cNvSpPr>
            <a:spLocks noGrp="1"/>
          </p:cNvSpPr>
          <p:nvPr>
            <p:ph type="title"/>
          </p:nvPr>
        </p:nvSpPr>
        <p:spPr>
          <a:xfrm>
            <a:off x="643467" y="639099"/>
            <a:ext cx="3647493" cy="4965833"/>
          </a:xfrm>
        </p:spPr>
        <p:txBody>
          <a:bodyPr>
            <a:normAutofit/>
          </a:bodyPr>
          <a:lstStyle/>
          <a:p>
            <a:pPr algn="r"/>
            <a:r>
              <a:rPr lang="en-US" dirty="0"/>
              <a:t>APT1 </a:t>
            </a:r>
            <a:r>
              <a:rPr lang="en-US" dirty="0">
                <a:latin typeface="+mn-lt"/>
              </a:rPr>
              <a:t>-</a:t>
            </a:r>
            <a:r>
              <a:rPr lang="en-US" dirty="0"/>
              <a:t> Identities</a:t>
            </a:r>
          </a:p>
        </p:txBody>
      </p:sp>
      <p:cxnSp>
        <p:nvCxnSpPr>
          <p:cNvPr id="26" name="Straight Connector 25">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11445229-6CB7-4063-8AA5-3D805C5290EA}"/>
              </a:ext>
            </a:extLst>
          </p:cNvPr>
          <p:cNvSpPr>
            <a:spLocks noGrp="1"/>
          </p:cNvSpPr>
          <p:nvPr>
            <p:ph idx="1"/>
          </p:nvPr>
        </p:nvSpPr>
        <p:spPr>
          <a:xfrm>
            <a:off x="4979938" y="639099"/>
            <a:ext cx="6591346" cy="4965833"/>
          </a:xfrm>
        </p:spPr>
        <p:txBody>
          <a:bodyPr>
            <a:normAutofit/>
          </a:bodyPr>
          <a:lstStyle/>
          <a:p>
            <a:r>
              <a:rPr lang="en-US" dirty="0"/>
              <a:t>APT1 has left pieces of information from the layout of their keyboards or the IP’s from their hop servers</a:t>
            </a:r>
          </a:p>
          <a:p>
            <a:r>
              <a:rPr lang="en-US" dirty="0"/>
              <a:t>These bits have Helped us assemble profiles of individuals and groups within the organization of APT1</a:t>
            </a:r>
          </a:p>
          <a:p>
            <a:r>
              <a:rPr lang="en-US" dirty="0"/>
              <a:t>Their own country’s firewall helps us as the easiest way for APT1 members to access restricted content is through their own attack infrastructure</a:t>
            </a:r>
          </a:p>
        </p:txBody>
      </p:sp>
    </p:spTree>
    <p:extLst>
      <p:ext uri="{BB962C8B-B14F-4D97-AF65-F5344CB8AC3E}">
        <p14:creationId xmlns:p14="http://schemas.microsoft.com/office/powerpoint/2010/main" val="1703466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Content Placeholder 4">
            <a:extLst>
              <a:ext uri="{FF2B5EF4-FFF2-40B4-BE49-F238E27FC236}">
                <a16:creationId xmlns:a16="http://schemas.microsoft.com/office/drawing/2014/main" id="{D4930F59-4666-4AF8-A372-4365E323DEE6}"/>
              </a:ext>
            </a:extLst>
          </p:cNvPr>
          <p:cNvPicPr>
            <a:picLocks noChangeAspect="1"/>
          </p:cNvPicPr>
          <p:nvPr/>
        </p:nvPicPr>
        <p:blipFill rotWithShape="1">
          <a:blip r:embed="rId2">
            <a:duotone>
              <a:schemeClr val="bg2">
                <a:shade val="45000"/>
                <a:satMod val="135000"/>
              </a:schemeClr>
              <a:prstClr val="white"/>
            </a:duotone>
            <a:alphaModFix amt="25000"/>
            <a:extLst>
              <a:ext uri="{28A0092B-C50C-407E-A947-70E740481C1C}">
                <a14:useLocalDpi xmlns:a14="http://schemas.microsoft.com/office/drawing/2010/main" val="0"/>
              </a:ext>
            </a:extLst>
          </a:blip>
          <a:srcRect t="21254" b="9939"/>
          <a:stretch/>
        </p:blipFill>
        <p:spPr>
          <a:xfrm>
            <a:off x="20" y="10"/>
            <a:ext cx="12191980" cy="6857990"/>
          </a:xfrm>
          <a:prstGeom prst="rect">
            <a:avLst/>
          </a:prstGeom>
        </p:spPr>
      </p:pic>
      <p:sp>
        <p:nvSpPr>
          <p:cNvPr id="2" name="Title 1">
            <a:extLst>
              <a:ext uri="{FF2B5EF4-FFF2-40B4-BE49-F238E27FC236}">
                <a16:creationId xmlns:a16="http://schemas.microsoft.com/office/drawing/2014/main" id="{C7B873EB-1031-441F-89B1-D2D32634001F}"/>
              </a:ext>
            </a:extLst>
          </p:cNvPr>
          <p:cNvSpPr>
            <a:spLocks noGrp="1"/>
          </p:cNvSpPr>
          <p:nvPr>
            <p:ph type="title"/>
          </p:nvPr>
        </p:nvSpPr>
        <p:spPr>
          <a:xfrm>
            <a:off x="643467" y="639099"/>
            <a:ext cx="3647493" cy="4965833"/>
          </a:xfrm>
        </p:spPr>
        <p:txBody>
          <a:bodyPr>
            <a:normAutofit/>
          </a:bodyPr>
          <a:lstStyle/>
          <a:p>
            <a:pPr algn="r"/>
            <a:r>
              <a:rPr lang="en-US" dirty="0"/>
              <a:t>APT1 </a:t>
            </a:r>
            <a:r>
              <a:rPr lang="en-US" dirty="0">
                <a:latin typeface="+mn-lt"/>
              </a:rPr>
              <a:t>-</a:t>
            </a:r>
            <a:r>
              <a:rPr lang="en-US" dirty="0"/>
              <a:t> Identities</a:t>
            </a:r>
          </a:p>
        </p:txBody>
      </p:sp>
      <p:cxnSp>
        <p:nvCxnSpPr>
          <p:cNvPr id="26" name="Straight Connector 25">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11445229-6CB7-4063-8AA5-3D805C5290EA}"/>
              </a:ext>
            </a:extLst>
          </p:cNvPr>
          <p:cNvSpPr>
            <a:spLocks noGrp="1"/>
          </p:cNvSpPr>
          <p:nvPr>
            <p:ph idx="1"/>
          </p:nvPr>
        </p:nvSpPr>
        <p:spPr>
          <a:xfrm>
            <a:off x="4979938" y="639099"/>
            <a:ext cx="6591346" cy="4965833"/>
          </a:xfrm>
        </p:spPr>
        <p:txBody>
          <a:bodyPr>
            <a:normAutofit/>
          </a:bodyPr>
          <a:lstStyle/>
          <a:p>
            <a:r>
              <a:rPr lang="en-US" dirty="0"/>
              <a:t>One known member Ugly Gorilla (Wang Dong) was found by piecing together information he left behind</a:t>
            </a:r>
          </a:p>
          <a:p>
            <a:pPr lvl="1"/>
            <a:r>
              <a:rPr lang="en-US" dirty="0"/>
              <a:t>his distinct username</a:t>
            </a:r>
          </a:p>
          <a:p>
            <a:pPr lvl="1"/>
            <a:r>
              <a:rPr lang="en-US" dirty="0"/>
              <a:t>tendency to certain habits</a:t>
            </a:r>
          </a:p>
          <a:p>
            <a:r>
              <a:rPr lang="en-US" dirty="0"/>
              <a:t>Other APT1 individuals:</a:t>
            </a:r>
          </a:p>
          <a:p>
            <a:pPr lvl="1"/>
            <a:r>
              <a:rPr lang="en-US" dirty="0"/>
              <a:t>DOTA – identified also by his frequent use of this username</a:t>
            </a:r>
          </a:p>
          <a:p>
            <a:pPr lvl="1"/>
            <a:r>
              <a:rPr lang="en-US" dirty="0"/>
              <a:t>Super Hard (Mei </a:t>
            </a:r>
            <a:r>
              <a:rPr lang="en-US" dirty="0" err="1"/>
              <a:t>Qiang</a:t>
            </a:r>
            <a:r>
              <a:rPr lang="en-US" dirty="0"/>
              <a:t>) – Known by communicating through these names on hacker forums and communicating with DOTA</a:t>
            </a:r>
          </a:p>
        </p:txBody>
      </p:sp>
    </p:spTree>
    <p:extLst>
      <p:ext uri="{BB962C8B-B14F-4D97-AF65-F5344CB8AC3E}">
        <p14:creationId xmlns:p14="http://schemas.microsoft.com/office/powerpoint/2010/main" val="1754418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B6258-1D64-4463-B87D-983F4EE1C0A6}"/>
              </a:ext>
            </a:extLst>
          </p:cNvPr>
          <p:cNvSpPr>
            <a:spLocks noGrp="1"/>
          </p:cNvSpPr>
          <p:nvPr>
            <p:ph type="title"/>
          </p:nvPr>
        </p:nvSpPr>
        <p:spPr>
          <a:xfrm>
            <a:off x="1189702" y="1261872"/>
            <a:ext cx="3145536" cy="4334256"/>
          </a:xfrm>
        </p:spPr>
        <p:txBody>
          <a:bodyPr>
            <a:normAutofit/>
          </a:bodyPr>
          <a:lstStyle/>
          <a:p>
            <a:pPr algn="r"/>
            <a:r>
              <a:rPr lang="en-US" sz="3600" dirty="0"/>
              <a:t>Conclusion</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81C643-FCE1-4700-B7A0-130B97418CD3}"/>
              </a:ext>
            </a:extLst>
          </p:cNvPr>
          <p:cNvSpPr>
            <a:spLocks noGrp="1"/>
          </p:cNvSpPr>
          <p:nvPr>
            <p:ph idx="1"/>
          </p:nvPr>
        </p:nvSpPr>
        <p:spPr>
          <a:xfrm>
            <a:off x="5007932" y="1261873"/>
            <a:ext cx="5951013" cy="4449422"/>
          </a:xfrm>
        </p:spPr>
        <p:txBody>
          <a:bodyPr anchor="t">
            <a:noAutofit/>
          </a:bodyPr>
          <a:lstStyle/>
          <a:p>
            <a:pPr marL="0" indent="0">
              <a:buNone/>
            </a:pPr>
            <a:r>
              <a:rPr lang="en-US" dirty="0"/>
              <a:t>	APT1 is a threat to many businesses and institutions. They are hard to detect and crafty. APT1 has been operating at least since the early 2000 as shown in their domains and know attacks. They sneak in and over as long as they can extract an estimated Terabytes from unsuspecting companies and organizations. Their primary targets reside in the USA with very few known attacks outside the US. It is important however to note while we know of hundreds of attacks there is a distinct possibility that there exists many more that we don’t know about.</a:t>
            </a:r>
          </a:p>
        </p:txBody>
      </p:sp>
    </p:spTree>
    <p:extLst>
      <p:ext uri="{BB962C8B-B14F-4D97-AF65-F5344CB8AC3E}">
        <p14:creationId xmlns:p14="http://schemas.microsoft.com/office/powerpoint/2010/main" val="9610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B6258-1D64-4463-B87D-983F4EE1C0A6}"/>
              </a:ext>
            </a:extLst>
          </p:cNvPr>
          <p:cNvSpPr>
            <a:spLocks noGrp="1"/>
          </p:cNvSpPr>
          <p:nvPr>
            <p:ph type="title"/>
          </p:nvPr>
        </p:nvSpPr>
        <p:spPr>
          <a:xfrm>
            <a:off x="1189702" y="1261872"/>
            <a:ext cx="3145536" cy="4334256"/>
          </a:xfrm>
        </p:spPr>
        <p:txBody>
          <a:bodyPr>
            <a:normAutofit/>
          </a:bodyPr>
          <a:lstStyle/>
          <a:p>
            <a:pPr algn="r"/>
            <a:r>
              <a:rPr lang="en-US" sz="3600" dirty="0"/>
              <a:t>Conclusion</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81C643-FCE1-4700-B7A0-130B97418CD3}"/>
              </a:ext>
            </a:extLst>
          </p:cNvPr>
          <p:cNvSpPr>
            <a:spLocks noGrp="1"/>
          </p:cNvSpPr>
          <p:nvPr>
            <p:ph idx="1"/>
          </p:nvPr>
        </p:nvSpPr>
        <p:spPr>
          <a:xfrm>
            <a:off x="5007932" y="1261873"/>
            <a:ext cx="5951013" cy="4449422"/>
          </a:xfrm>
        </p:spPr>
        <p:txBody>
          <a:bodyPr anchor="t">
            <a:normAutofit/>
          </a:bodyPr>
          <a:lstStyle/>
          <a:p>
            <a:pPr marL="0" indent="0">
              <a:buNone/>
            </a:pPr>
            <a:r>
              <a:rPr lang="en-US" dirty="0"/>
              <a:t>	Their attacks usually consists of spear phishing emails to get a backdoor working on the victim’s computer, or a weaker backdoor with witch a more thorough one can be instated. From there they branch out across the network of the victim infecting as much of it as they can. From there they monitor their victim occasionally packaging their victim’s data up in a RAR archive and retrieving it from a proxy to their home network that is likely in Shanghai.</a:t>
            </a:r>
          </a:p>
        </p:txBody>
      </p:sp>
    </p:spTree>
    <p:extLst>
      <p:ext uri="{BB962C8B-B14F-4D97-AF65-F5344CB8AC3E}">
        <p14:creationId xmlns:p14="http://schemas.microsoft.com/office/powerpoint/2010/main" val="2296610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E5BD9ED-07E9-4FD9-8AE7-1A6AB10A50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1FD1CF74-D14B-4FF6-998F-B13D1DAED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D267DEBC-A320-4DB0-9EA3-D4EF6B280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E0A2C889-7791-474B-B35C-4CEC73048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C5AD303-B121-49B0-B54E-B0C86C541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31E1A4E4-789B-4942-8EED-E02259A23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0A1737FA-CB40-469E-861A-F4844F631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0760F43-E277-4889-AA5F-6FF549B0FB2A}"/>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a:t>Geography</a:t>
            </a:r>
          </a:p>
        </p:txBody>
      </p:sp>
      <p:sp>
        <p:nvSpPr>
          <p:cNvPr id="4" name="Text Placeholder 3">
            <a:extLst>
              <a:ext uri="{FF2B5EF4-FFF2-40B4-BE49-F238E27FC236}">
                <a16:creationId xmlns:a16="http://schemas.microsoft.com/office/drawing/2014/main" id="{530D0F86-CED7-4833-8793-5DA35EA9A6F8}"/>
              </a:ext>
            </a:extLst>
          </p:cNvPr>
          <p:cNvSpPr>
            <a:spLocks noGrp="1"/>
          </p:cNvSpPr>
          <p:nvPr>
            <p:ph type="body" sz="half" idx="2"/>
          </p:nvPr>
        </p:nvSpPr>
        <p:spPr>
          <a:xfrm>
            <a:off x="1484311" y="2666999"/>
            <a:ext cx="3333496" cy="3124201"/>
          </a:xfrm>
        </p:spPr>
        <p:txBody>
          <a:bodyPr vert="horz" lIns="91440" tIns="45720" rIns="91440" bIns="45720" rtlCol="0" anchor="t">
            <a:normAutofit/>
          </a:bodyPr>
          <a:lstStyle/>
          <a:p>
            <a:pPr algn="l">
              <a:lnSpc>
                <a:spcPct val="90000"/>
              </a:lnSpc>
              <a:buFont typeface="Arial"/>
              <a:buChar char="•"/>
            </a:pPr>
            <a:r>
              <a:rPr lang="en-US"/>
              <a:t>About 87% of the victims are located in countries where English is the native language.</a:t>
            </a:r>
          </a:p>
          <a:p>
            <a:pPr lvl="1">
              <a:lnSpc>
                <a:spcPct val="90000"/>
              </a:lnSpc>
              <a:buFont typeface="Arial"/>
              <a:buChar char="•"/>
            </a:pPr>
            <a:r>
              <a:rPr lang="en-US" sz="1600"/>
              <a:t>115 victims located in the U.S. and </a:t>
            </a:r>
          </a:p>
          <a:p>
            <a:pPr lvl="1">
              <a:lnSpc>
                <a:spcPct val="90000"/>
              </a:lnSpc>
              <a:buFont typeface="Arial"/>
              <a:buChar char="•"/>
            </a:pPr>
            <a:r>
              <a:rPr lang="en-US" sz="1600"/>
              <a:t>7 in Canada and the United Kingdom</a:t>
            </a:r>
          </a:p>
          <a:p>
            <a:pPr algn="l">
              <a:lnSpc>
                <a:spcPct val="90000"/>
              </a:lnSpc>
              <a:buFont typeface="Arial"/>
              <a:buChar char="•"/>
            </a:pPr>
            <a:r>
              <a:rPr lang="en-US"/>
              <a:t>These other locations reflect either the branch of the organization that APT1 compromised or the location of the organization’s headquarters.</a:t>
            </a:r>
          </a:p>
          <a:p>
            <a:pPr algn="l">
              <a:lnSpc>
                <a:spcPct val="90000"/>
              </a:lnSpc>
              <a:buFont typeface="Arial"/>
              <a:buChar char="•"/>
            </a:pPr>
            <a:endParaRPr lang="en-US"/>
          </a:p>
        </p:txBody>
      </p:sp>
      <p:pic>
        <p:nvPicPr>
          <p:cNvPr id="6" name="Content Placeholder 5">
            <a:extLst>
              <a:ext uri="{FF2B5EF4-FFF2-40B4-BE49-F238E27FC236}">
                <a16:creationId xmlns:a16="http://schemas.microsoft.com/office/drawing/2014/main" id="{729949C4-E34D-432C-A783-6149626D82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62033" y="1137193"/>
            <a:ext cx="6240990" cy="415026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25741273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59138C-74A1-445B-848C-3608AE871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DFD7409-66D7-4C9C-B528-E79EB64A4D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7455" y="0"/>
            <a:ext cx="5014912" cy="6862763"/>
            <a:chOff x="2928938" y="-4763"/>
            <a:chExt cx="5014912" cy="6862763"/>
          </a:xfrm>
        </p:grpSpPr>
        <p:sp>
          <p:nvSpPr>
            <p:cNvPr id="11" name="Freeform 6">
              <a:extLst>
                <a:ext uri="{FF2B5EF4-FFF2-40B4-BE49-F238E27FC236}">
                  <a16:creationId xmlns:a16="http://schemas.microsoft.com/office/drawing/2014/main" id="{87990EF0-5F6F-4FE3-AA65-8968AF2DF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lumMod val="75000"/>
              </a:schemeClr>
            </a:solidFill>
            <a:ln>
              <a:noFill/>
            </a:ln>
          </p:spPr>
        </p:sp>
        <p:sp>
          <p:nvSpPr>
            <p:cNvPr id="12" name="Freeform 7">
              <a:extLst>
                <a:ext uri="{FF2B5EF4-FFF2-40B4-BE49-F238E27FC236}">
                  <a16:creationId xmlns:a16="http://schemas.microsoft.com/office/drawing/2014/main" id="{D78F7598-94C7-46E9-8B2A-CB44A0F252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13" name="Freeform 12">
              <a:extLst>
                <a:ext uri="{FF2B5EF4-FFF2-40B4-BE49-F238E27FC236}">
                  <a16:creationId xmlns:a16="http://schemas.microsoft.com/office/drawing/2014/main" id="{99D2CBB1-072D-4875-B7D7-CADB0ABF3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14" name="Freeform 13">
              <a:extLst>
                <a:ext uri="{FF2B5EF4-FFF2-40B4-BE49-F238E27FC236}">
                  <a16:creationId xmlns:a16="http://schemas.microsoft.com/office/drawing/2014/main" id="{58F600B4-EE22-4BA5-A764-9D80C335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5" name="Freeform 14">
              <a:extLst>
                <a:ext uri="{FF2B5EF4-FFF2-40B4-BE49-F238E27FC236}">
                  <a16:creationId xmlns:a16="http://schemas.microsoft.com/office/drawing/2014/main" id="{1E8DAD02-2B30-48A9-ACE0-2E9193091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6" name="Freeform 15">
              <a:extLst>
                <a:ext uri="{FF2B5EF4-FFF2-40B4-BE49-F238E27FC236}">
                  <a16:creationId xmlns:a16="http://schemas.microsoft.com/office/drawing/2014/main" id="{F8F76B12-142C-41AF-B239-F414ABCFA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useBgFill="1">
        <p:nvSpPr>
          <p:cNvPr id="18" name="Rectangle 17">
            <a:extLst>
              <a:ext uri="{FF2B5EF4-FFF2-40B4-BE49-F238E27FC236}">
                <a16:creationId xmlns:a16="http://schemas.microsoft.com/office/drawing/2014/main" id="{225F4217-4021-45A0-812B-398F9A7A9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929" y="667808"/>
            <a:ext cx="10894142" cy="5580592"/>
          </a:xfrm>
          <a:prstGeom prst="rect">
            <a:avLst/>
          </a:prstGeom>
          <a:ln w="3175" cap="sq">
            <a:solidFill>
              <a:schemeClr val="bg1">
                <a:lumMod val="65000"/>
              </a:schemeClr>
            </a:solidFill>
            <a:miter lim="800000"/>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B6258-1D64-4463-B87D-983F4EE1C0A6}"/>
              </a:ext>
            </a:extLst>
          </p:cNvPr>
          <p:cNvSpPr>
            <a:spLocks noGrp="1"/>
          </p:cNvSpPr>
          <p:nvPr>
            <p:ph type="title"/>
          </p:nvPr>
        </p:nvSpPr>
        <p:spPr>
          <a:xfrm>
            <a:off x="1189702" y="1261872"/>
            <a:ext cx="3145536" cy="4334256"/>
          </a:xfrm>
        </p:spPr>
        <p:txBody>
          <a:bodyPr>
            <a:normAutofit/>
          </a:bodyPr>
          <a:lstStyle/>
          <a:p>
            <a:pPr algn="r"/>
            <a:r>
              <a:rPr lang="en-US" sz="3600" dirty="0"/>
              <a:t>Conclusion</a:t>
            </a:r>
          </a:p>
        </p:txBody>
      </p:sp>
      <p:cxnSp>
        <p:nvCxnSpPr>
          <p:cNvPr id="20" name="Straight Connector 19">
            <a:extLst>
              <a:ext uri="{FF2B5EF4-FFF2-40B4-BE49-F238E27FC236}">
                <a16:creationId xmlns:a16="http://schemas.microsoft.com/office/drawing/2014/main" id="{486F4EBC-E415-40E4-A8BA-BA66F0B632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92024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81C643-FCE1-4700-B7A0-130B97418CD3}"/>
              </a:ext>
            </a:extLst>
          </p:cNvPr>
          <p:cNvSpPr>
            <a:spLocks noGrp="1"/>
          </p:cNvSpPr>
          <p:nvPr>
            <p:ph idx="1"/>
          </p:nvPr>
        </p:nvSpPr>
        <p:spPr>
          <a:xfrm>
            <a:off x="5007932" y="1261873"/>
            <a:ext cx="5951013" cy="4449422"/>
          </a:xfrm>
        </p:spPr>
        <p:txBody>
          <a:bodyPr anchor="t">
            <a:normAutofit/>
          </a:bodyPr>
          <a:lstStyle/>
          <a:p>
            <a:pPr marL="0" indent="0">
              <a:buNone/>
            </a:pPr>
            <a:r>
              <a:rPr lang="en-US" dirty="0"/>
              <a:t>	Security experts are advised to watch for their backdoors and to keep their systems as secure as possible. In addition informing their end user to be weary of potential spear phishing emails. </a:t>
            </a:r>
          </a:p>
          <a:p>
            <a:pPr marL="0" indent="0">
              <a:buNone/>
            </a:pPr>
            <a:r>
              <a:rPr lang="en-US" dirty="0"/>
              <a:t>	However, if you are attacked collecting as much information is possible son that APT1 can be tracked and reduced in their effectiveness. </a:t>
            </a:r>
          </a:p>
          <a:p>
            <a:pPr marL="0" indent="0">
              <a:buNone/>
            </a:pPr>
            <a:endParaRPr lang="en-US" dirty="0"/>
          </a:p>
        </p:txBody>
      </p:sp>
    </p:spTree>
    <p:extLst>
      <p:ext uri="{BB962C8B-B14F-4D97-AF65-F5344CB8AC3E}">
        <p14:creationId xmlns:p14="http://schemas.microsoft.com/office/powerpoint/2010/main" val="2493017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E67A1FC6-22FB-4EA7-B90A-C9F18FBEF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6246FDC4-DD97-431A-914A-9EB57A4A3C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912130" cy="6858000"/>
          </a:xfrm>
          <a:custGeom>
            <a:avLst/>
            <a:gdLst>
              <a:gd name="connsiteX0" fmla="*/ 1073044 w 7912130"/>
              <a:gd name="connsiteY0" fmla="*/ 3032931 h 6858000"/>
              <a:gd name="connsiteX1" fmla="*/ 1073044 w 7912130"/>
              <a:gd name="connsiteY1" fmla="*/ 3035810 h 6858000"/>
              <a:gd name="connsiteX2" fmla="*/ 1076802 w 7912130"/>
              <a:gd name="connsiteY2" fmla="*/ 3035810 h 6858000"/>
              <a:gd name="connsiteX3" fmla="*/ 1170738 w 7912130"/>
              <a:gd name="connsiteY3" fmla="*/ 1248347 h 6858000"/>
              <a:gd name="connsiteX4" fmla="*/ 1170738 w 7912130"/>
              <a:gd name="connsiteY4" fmla="*/ 1273486 h 6858000"/>
              <a:gd name="connsiteX5" fmla="*/ 1183895 w 7912130"/>
              <a:gd name="connsiteY5" fmla="*/ 1248347 h 6858000"/>
              <a:gd name="connsiteX6" fmla="*/ 0 w 7912130"/>
              <a:gd name="connsiteY6" fmla="*/ 0 h 6858000"/>
              <a:gd name="connsiteX7" fmla="*/ 2133906 w 7912130"/>
              <a:gd name="connsiteY7" fmla="*/ 0 h 6858000"/>
              <a:gd name="connsiteX8" fmla="*/ 2629909 w 7912130"/>
              <a:gd name="connsiteY8" fmla="*/ 0 h 6858000"/>
              <a:gd name="connsiteX9" fmla="*/ 1227479 w 7912130"/>
              <a:gd name="connsiteY9" fmla="*/ 2669551 h 6858000"/>
              <a:gd name="connsiteX10" fmla="*/ 1235349 w 7912130"/>
              <a:gd name="connsiteY10" fmla="*/ 2673350 h 6858000"/>
              <a:gd name="connsiteX11" fmla="*/ 1353755 w 7912130"/>
              <a:gd name="connsiteY11" fmla="*/ 2754312 h 6858000"/>
              <a:gd name="connsiteX12" fmla="*/ 7912130 w 7912130"/>
              <a:gd name="connsiteY12" fmla="*/ 6858000 h 6858000"/>
              <a:gd name="connsiteX13" fmla="*/ 6066970 w 7912130"/>
              <a:gd name="connsiteY13" fmla="*/ 6858000 h 6858000"/>
              <a:gd name="connsiteX14" fmla="*/ 6059889 w 7912130"/>
              <a:gd name="connsiteY14" fmla="*/ 6852577 h 6858000"/>
              <a:gd name="connsiteX15" fmla="*/ 6059889 w 7912130"/>
              <a:gd name="connsiteY15" fmla="*/ 6857999 h 6858000"/>
              <a:gd name="connsiteX16" fmla="*/ 1707025 w 7912130"/>
              <a:gd name="connsiteY16" fmla="*/ 6857999 h 6858000"/>
              <a:gd name="connsiteX17" fmla="*/ 1707025 w 7912130"/>
              <a:gd name="connsiteY17" fmla="*/ 6858000 h 6858000"/>
              <a:gd name="connsiteX18" fmla="*/ 1073044 w 7912130"/>
              <a:gd name="connsiteY18" fmla="*/ 6858000 h 6858000"/>
              <a:gd name="connsiteX19" fmla="*/ 536592 w 7912130"/>
              <a:gd name="connsiteY19" fmla="*/ 6858000 h 6858000"/>
              <a:gd name="connsiteX20" fmla="*/ 0 w 7912130"/>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12130" h="6858000">
                <a:moveTo>
                  <a:pt x="1073044" y="3032931"/>
                </a:moveTo>
                <a:lnTo>
                  <a:pt x="1073044" y="3035810"/>
                </a:lnTo>
                <a:lnTo>
                  <a:pt x="1076802" y="3035810"/>
                </a:lnTo>
                <a:close/>
                <a:moveTo>
                  <a:pt x="1170738" y="1248347"/>
                </a:moveTo>
                <a:lnTo>
                  <a:pt x="1170738" y="1273486"/>
                </a:lnTo>
                <a:lnTo>
                  <a:pt x="1183895" y="1248347"/>
                </a:lnTo>
                <a:close/>
                <a:moveTo>
                  <a:pt x="0" y="0"/>
                </a:moveTo>
                <a:lnTo>
                  <a:pt x="2133906" y="0"/>
                </a:lnTo>
                <a:lnTo>
                  <a:pt x="2629909" y="0"/>
                </a:lnTo>
                <a:lnTo>
                  <a:pt x="1227479" y="2669551"/>
                </a:lnTo>
                <a:lnTo>
                  <a:pt x="1235349" y="2673350"/>
                </a:lnTo>
                <a:lnTo>
                  <a:pt x="1353755" y="2754312"/>
                </a:lnTo>
                <a:lnTo>
                  <a:pt x="7912130" y="6858000"/>
                </a:lnTo>
                <a:lnTo>
                  <a:pt x="6066970" y="6858000"/>
                </a:lnTo>
                <a:lnTo>
                  <a:pt x="6059889" y="6852577"/>
                </a:lnTo>
                <a:lnTo>
                  <a:pt x="6059889" y="6857999"/>
                </a:lnTo>
                <a:lnTo>
                  <a:pt x="1707025" y="6857999"/>
                </a:lnTo>
                <a:lnTo>
                  <a:pt x="1707025" y="6858000"/>
                </a:lnTo>
                <a:lnTo>
                  <a:pt x="1073044" y="6858000"/>
                </a:lnTo>
                <a:lnTo>
                  <a:pt x="536592" y="6858000"/>
                </a:lnTo>
                <a:lnTo>
                  <a:pt x="0" y="685800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CD4E68A2-74B0-42F5-BB75-2E1A7C201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35917" cy="6858000"/>
          </a:xfrm>
          <a:custGeom>
            <a:avLst/>
            <a:gdLst>
              <a:gd name="connsiteX0" fmla="*/ 696831 w 7535917"/>
              <a:gd name="connsiteY0" fmla="*/ 3032931 h 6858000"/>
              <a:gd name="connsiteX1" fmla="*/ 696831 w 7535917"/>
              <a:gd name="connsiteY1" fmla="*/ 3035810 h 6858000"/>
              <a:gd name="connsiteX2" fmla="*/ 700589 w 7535917"/>
              <a:gd name="connsiteY2" fmla="*/ 3035810 h 6858000"/>
              <a:gd name="connsiteX3" fmla="*/ 794525 w 7535917"/>
              <a:gd name="connsiteY3" fmla="*/ 1248347 h 6858000"/>
              <a:gd name="connsiteX4" fmla="*/ 794525 w 7535917"/>
              <a:gd name="connsiteY4" fmla="*/ 1273486 h 6858000"/>
              <a:gd name="connsiteX5" fmla="*/ 807682 w 7535917"/>
              <a:gd name="connsiteY5" fmla="*/ 1248347 h 6858000"/>
              <a:gd name="connsiteX6" fmla="*/ 0 w 7535917"/>
              <a:gd name="connsiteY6" fmla="*/ 0 h 6858000"/>
              <a:gd name="connsiteX7" fmla="*/ 1757693 w 7535917"/>
              <a:gd name="connsiteY7" fmla="*/ 0 h 6858000"/>
              <a:gd name="connsiteX8" fmla="*/ 2253696 w 7535917"/>
              <a:gd name="connsiteY8" fmla="*/ 0 h 6858000"/>
              <a:gd name="connsiteX9" fmla="*/ 851266 w 7535917"/>
              <a:gd name="connsiteY9" fmla="*/ 2669551 h 6858000"/>
              <a:gd name="connsiteX10" fmla="*/ 859136 w 7535917"/>
              <a:gd name="connsiteY10" fmla="*/ 2673350 h 6858000"/>
              <a:gd name="connsiteX11" fmla="*/ 977542 w 7535917"/>
              <a:gd name="connsiteY11" fmla="*/ 2754312 h 6858000"/>
              <a:gd name="connsiteX12" fmla="*/ 7535917 w 7535917"/>
              <a:gd name="connsiteY12" fmla="*/ 6858000 h 6858000"/>
              <a:gd name="connsiteX13" fmla="*/ 5690757 w 7535917"/>
              <a:gd name="connsiteY13" fmla="*/ 6858000 h 6858000"/>
              <a:gd name="connsiteX14" fmla="*/ 5683676 w 7535917"/>
              <a:gd name="connsiteY14" fmla="*/ 6852577 h 6858000"/>
              <a:gd name="connsiteX15" fmla="*/ 5683676 w 7535917"/>
              <a:gd name="connsiteY15" fmla="*/ 6857999 h 6858000"/>
              <a:gd name="connsiteX16" fmla="*/ 1330812 w 7535917"/>
              <a:gd name="connsiteY16" fmla="*/ 6857999 h 6858000"/>
              <a:gd name="connsiteX17" fmla="*/ 1330812 w 7535917"/>
              <a:gd name="connsiteY17" fmla="*/ 6858000 h 6858000"/>
              <a:gd name="connsiteX18" fmla="*/ 696831 w 7535917"/>
              <a:gd name="connsiteY18" fmla="*/ 6858000 h 6858000"/>
              <a:gd name="connsiteX19" fmla="*/ 160379 w 7535917"/>
              <a:gd name="connsiteY19" fmla="*/ 6858000 h 6858000"/>
              <a:gd name="connsiteX20" fmla="*/ 0 w 7535917"/>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35917" h="6858000">
                <a:moveTo>
                  <a:pt x="696831" y="3032931"/>
                </a:moveTo>
                <a:lnTo>
                  <a:pt x="696831" y="3035810"/>
                </a:lnTo>
                <a:lnTo>
                  <a:pt x="700589" y="3035810"/>
                </a:lnTo>
                <a:close/>
                <a:moveTo>
                  <a:pt x="794525" y="1248347"/>
                </a:moveTo>
                <a:lnTo>
                  <a:pt x="794525" y="1273486"/>
                </a:lnTo>
                <a:lnTo>
                  <a:pt x="807682" y="1248347"/>
                </a:lnTo>
                <a:close/>
                <a:moveTo>
                  <a:pt x="0" y="0"/>
                </a:moveTo>
                <a:lnTo>
                  <a:pt x="1757693" y="0"/>
                </a:lnTo>
                <a:lnTo>
                  <a:pt x="2253696" y="0"/>
                </a:lnTo>
                <a:lnTo>
                  <a:pt x="851266" y="2669551"/>
                </a:lnTo>
                <a:lnTo>
                  <a:pt x="859136" y="2673350"/>
                </a:lnTo>
                <a:lnTo>
                  <a:pt x="977542" y="2754312"/>
                </a:lnTo>
                <a:lnTo>
                  <a:pt x="7535917" y="6858000"/>
                </a:lnTo>
                <a:lnTo>
                  <a:pt x="5690757" y="6858000"/>
                </a:lnTo>
                <a:lnTo>
                  <a:pt x="5683676" y="6852577"/>
                </a:lnTo>
                <a:lnTo>
                  <a:pt x="5683676" y="6857999"/>
                </a:lnTo>
                <a:lnTo>
                  <a:pt x="1330812" y="6857999"/>
                </a:lnTo>
                <a:lnTo>
                  <a:pt x="1330812" y="6858000"/>
                </a:lnTo>
                <a:lnTo>
                  <a:pt x="696831" y="6858000"/>
                </a:lnTo>
                <a:lnTo>
                  <a:pt x="1603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637E9F-43A1-434B-9A03-491FDE0FBD1B}"/>
              </a:ext>
            </a:extLst>
          </p:cNvPr>
          <p:cNvSpPr>
            <a:spLocks noGrp="1"/>
          </p:cNvSpPr>
          <p:nvPr>
            <p:ph type="ctrTitle"/>
          </p:nvPr>
        </p:nvSpPr>
        <p:spPr>
          <a:xfrm>
            <a:off x="3444658" y="755904"/>
            <a:ext cx="7711025" cy="3084576"/>
          </a:xfrm>
        </p:spPr>
        <p:txBody>
          <a:bodyPr anchor="ctr">
            <a:normAutofit/>
          </a:bodyPr>
          <a:lstStyle/>
          <a:p>
            <a:pPr algn="l"/>
            <a:r>
              <a:rPr lang="en-US" dirty="0"/>
              <a:t>Remember Be Aware and Be safe</a:t>
            </a:r>
            <a:endParaRPr lang="en-US"/>
          </a:p>
        </p:txBody>
      </p:sp>
    </p:spTree>
    <p:extLst>
      <p:ext uri="{BB962C8B-B14F-4D97-AF65-F5344CB8AC3E}">
        <p14:creationId xmlns:p14="http://schemas.microsoft.com/office/powerpoint/2010/main" val="35875741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E5BD9ED-07E9-4FD9-8AE7-1A6AB10A50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1FD1CF74-D14B-4FF6-998F-B13D1DAED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D267DEBC-A320-4DB0-9EA3-D4EF6B280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E0A2C889-7791-474B-B35C-4CEC73048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C5AD303-B121-49B0-B54E-B0C86C541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31E1A4E4-789B-4942-8EED-E02259A23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0A1737FA-CB40-469E-861A-F4844F631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E373991-F658-4EF6-AA4D-BFB93027B7A6}"/>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a:t>Industry</a:t>
            </a:r>
          </a:p>
        </p:txBody>
      </p:sp>
      <p:sp>
        <p:nvSpPr>
          <p:cNvPr id="4" name="Text Placeholder 3">
            <a:extLst>
              <a:ext uri="{FF2B5EF4-FFF2-40B4-BE49-F238E27FC236}">
                <a16:creationId xmlns:a16="http://schemas.microsoft.com/office/drawing/2014/main" id="{E30018F5-3644-4CA8-9797-3DB386D1016C}"/>
              </a:ext>
            </a:extLst>
          </p:cNvPr>
          <p:cNvSpPr>
            <a:spLocks noGrp="1"/>
          </p:cNvSpPr>
          <p:nvPr>
            <p:ph type="body" sz="half" idx="2"/>
          </p:nvPr>
        </p:nvSpPr>
        <p:spPr>
          <a:xfrm>
            <a:off x="1484311" y="2666999"/>
            <a:ext cx="3333496" cy="3124201"/>
          </a:xfrm>
        </p:spPr>
        <p:txBody>
          <a:bodyPr vert="horz" lIns="91440" tIns="45720" rIns="91440" bIns="45720" rtlCol="0" anchor="t">
            <a:normAutofit/>
          </a:bodyPr>
          <a:lstStyle/>
          <a:p>
            <a:pPr algn="l">
              <a:buFont typeface="Arial"/>
              <a:buChar char="•"/>
            </a:pPr>
            <a:r>
              <a:rPr lang="en-US"/>
              <a:t>APT1 has show un there intent and proven that they are more then capable to steal from dozens of organizations across a wide range of industries virtually simultaneously. </a:t>
            </a:r>
          </a:p>
          <a:p>
            <a:pPr algn="l">
              <a:buFont typeface="Arial"/>
              <a:buChar char="•"/>
            </a:pPr>
            <a:r>
              <a:rPr lang="en-US"/>
              <a:t>The group does not target industries systematically but more likely steals from an enormous range of industries on a continuous basis.</a:t>
            </a:r>
          </a:p>
        </p:txBody>
      </p:sp>
      <p:pic>
        <p:nvPicPr>
          <p:cNvPr id="6" name="Content Placeholder 5">
            <a:extLst>
              <a:ext uri="{FF2B5EF4-FFF2-40B4-BE49-F238E27FC236}">
                <a16:creationId xmlns:a16="http://schemas.microsoft.com/office/drawing/2014/main" id="{A2735BD6-44BD-4928-9348-42E12AAF09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3389" y="685799"/>
            <a:ext cx="4598278"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9106906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EE5BD9ED-07E9-4FD9-8AE7-1A6AB10A50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33" name="Freeform 6">
              <a:extLst>
                <a:ext uri="{FF2B5EF4-FFF2-40B4-BE49-F238E27FC236}">
                  <a16:creationId xmlns:a16="http://schemas.microsoft.com/office/drawing/2014/main" id="{1FD1CF74-D14B-4FF6-998F-B13D1DAED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4" name="Freeform 7">
              <a:extLst>
                <a:ext uri="{FF2B5EF4-FFF2-40B4-BE49-F238E27FC236}">
                  <a16:creationId xmlns:a16="http://schemas.microsoft.com/office/drawing/2014/main" id="{D267DEBC-A320-4DB0-9EA3-D4EF6B280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5" name="Freeform 8">
              <a:extLst>
                <a:ext uri="{FF2B5EF4-FFF2-40B4-BE49-F238E27FC236}">
                  <a16:creationId xmlns:a16="http://schemas.microsoft.com/office/drawing/2014/main" id="{E0A2C889-7791-474B-B35C-4CEC73048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6" name="Freeform 9">
              <a:extLst>
                <a:ext uri="{FF2B5EF4-FFF2-40B4-BE49-F238E27FC236}">
                  <a16:creationId xmlns:a16="http://schemas.microsoft.com/office/drawing/2014/main" id="{8C5AD303-B121-49B0-B54E-B0C86C541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7" name="Freeform 10">
              <a:extLst>
                <a:ext uri="{FF2B5EF4-FFF2-40B4-BE49-F238E27FC236}">
                  <a16:creationId xmlns:a16="http://schemas.microsoft.com/office/drawing/2014/main" id="{31E1A4E4-789B-4942-8EED-E02259A23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8" name="Freeform 11">
              <a:extLst>
                <a:ext uri="{FF2B5EF4-FFF2-40B4-BE49-F238E27FC236}">
                  <a16:creationId xmlns:a16="http://schemas.microsoft.com/office/drawing/2014/main" id="{0A1737FA-CB40-469E-861A-F4844F631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BE373991-F658-4EF6-AA4D-BFB93027B7A6}"/>
              </a:ext>
            </a:extLst>
          </p:cNvPr>
          <p:cNvSpPr>
            <a:spLocks noGrp="1"/>
          </p:cNvSpPr>
          <p:nvPr>
            <p:ph type="title"/>
          </p:nvPr>
        </p:nvSpPr>
        <p:spPr>
          <a:xfrm>
            <a:off x="1484311" y="1081548"/>
            <a:ext cx="3333495" cy="1504335"/>
          </a:xfrm>
        </p:spPr>
        <p:txBody>
          <a:bodyPr vert="horz" lIns="91440" tIns="45720" rIns="91440" bIns="45720" rtlCol="0" anchor="ctr">
            <a:normAutofit/>
          </a:bodyPr>
          <a:lstStyle/>
          <a:p>
            <a:r>
              <a:rPr lang="en-US"/>
              <a:t>Timeline</a:t>
            </a:r>
          </a:p>
        </p:txBody>
      </p:sp>
      <p:sp>
        <p:nvSpPr>
          <p:cNvPr id="4" name="Text Placeholder 3">
            <a:extLst>
              <a:ext uri="{FF2B5EF4-FFF2-40B4-BE49-F238E27FC236}">
                <a16:creationId xmlns:a16="http://schemas.microsoft.com/office/drawing/2014/main" id="{E30018F5-3644-4CA8-9797-3DB386D1016C}"/>
              </a:ext>
            </a:extLst>
          </p:cNvPr>
          <p:cNvSpPr>
            <a:spLocks noGrp="1"/>
          </p:cNvSpPr>
          <p:nvPr>
            <p:ph type="body" sz="half" idx="2"/>
          </p:nvPr>
        </p:nvSpPr>
        <p:spPr>
          <a:xfrm>
            <a:off x="1484311" y="2666999"/>
            <a:ext cx="3333496" cy="3124201"/>
          </a:xfrm>
        </p:spPr>
        <p:txBody>
          <a:bodyPr vert="horz" lIns="91440" tIns="45720" rIns="91440" bIns="45720" rtlCol="0" anchor="t">
            <a:normAutofit/>
          </a:bodyPr>
          <a:lstStyle/>
          <a:p>
            <a:pPr algn="l">
              <a:buFont typeface="Arial"/>
              <a:buChar char="•"/>
            </a:pPr>
            <a:r>
              <a:rPr lang="en-US" dirty="0"/>
              <a:t>The dots within each bar represent the earliest known date on which APT1 compromised a new organization within the industry</a:t>
            </a:r>
          </a:p>
        </p:txBody>
      </p:sp>
      <p:pic>
        <p:nvPicPr>
          <p:cNvPr id="8" name="Content Placeholder 7" descr="A screenshot of a video game&#10;&#10;Description automatically generated">
            <a:extLst>
              <a:ext uri="{FF2B5EF4-FFF2-40B4-BE49-F238E27FC236}">
                <a16:creationId xmlns:a16="http://schemas.microsoft.com/office/drawing/2014/main" id="{FF84E1CB-ADB9-4216-AEEE-A348CB626B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3389" y="685799"/>
            <a:ext cx="4598278" cy="5053050"/>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43435715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E5BD9ED-07E9-4FD9-8AE7-1A6AB10A50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9" name="Freeform 6">
              <a:extLst>
                <a:ext uri="{FF2B5EF4-FFF2-40B4-BE49-F238E27FC236}">
                  <a16:creationId xmlns:a16="http://schemas.microsoft.com/office/drawing/2014/main" id="{1FD1CF74-D14B-4FF6-998F-B13D1DAED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D267DEBC-A320-4DB0-9EA3-D4EF6B280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a:extLst>
                <a:ext uri="{FF2B5EF4-FFF2-40B4-BE49-F238E27FC236}">
                  <a16:creationId xmlns:a16="http://schemas.microsoft.com/office/drawing/2014/main" id="{E0A2C889-7791-474B-B35C-4CEC73048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a:extLst>
                <a:ext uri="{FF2B5EF4-FFF2-40B4-BE49-F238E27FC236}">
                  <a16:creationId xmlns:a16="http://schemas.microsoft.com/office/drawing/2014/main" id="{8C5AD303-B121-49B0-B54E-B0C86C541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31E1A4E4-789B-4942-8EED-E02259A23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0A1737FA-CB40-469E-861A-F4844F631F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0760F43-E277-4889-AA5F-6FF549B0FB2A}"/>
              </a:ext>
            </a:extLst>
          </p:cNvPr>
          <p:cNvSpPr>
            <a:spLocks noGrp="1"/>
          </p:cNvSpPr>
          <p:nvPr>
            <p:ph type="title"/>
          </p:nvPr>
        </p:nvSpPr>
        <p:spPr>
          <a:xfrm>
            <a:off x="1484311" y="685800"/>
            <a:ext cx="10018713" cy="1185333"/>
          </a:xfrm>
        </p:spPr>
        <p:txBody>
          <a:bodyPr vert="horz" lIns="91440" tIns="45720" rIns="91440" bIns="45720" rtlCol="0" anchor="ctr">
            <a:normAutofit/>
          </a:bodyPr>
          <a:lstStyle/>
          <a:p>
            <a:r>
              <a:rPr lang="en-US" sz="4000"/>
              <a:t>Data Theft</a:t>
            </a:r>
          </a:p>
        </p:txBody>
      </p:sp>
      <p:sp>
        <p:nvSpPr>
          <p:cNvPr id="4" name="Text Placeholder 3">
            <a:extLst>
              <a:ext uri="{FF2B5EF4-FFF2-40B4-BE49-F238E27FC236}">
                <a16:creationId xmlns:a16="http://schemas.microsoft.com/office/drawing/2014/main" id="{530D0F86-CED7-4833-8793-5DA35EA9A6F8}"/>
              </a:ext>
            </a:extLst>
          </p:cNvPr>
          <p:cNvSpPr>
            <a:spLocks noGrp="1"/>
          </p:cNvSpPr>
          <p:nvPr>
            <p:ph type="body" sz="half" idx="2"/>
          </p:nvPr>
        </p:nvSpPr>
        <p:spPr>
          <a:xfrm>
            <a:off x="1484311" y="1998133"/>
            <a:ext cx="6855356" cy="3793067"/>
          </a:xfrm>
        </p:spPr>
        <p:txBody>
          <a:bodyPr vert="horz" lIns="91440" tIns="45720" rIns="91440" bIns="45720" rtlCol="0" anchor="ctr">
            <a:normAutofit/>
          </a:bodyPr>
          <a:lstStyle/>
          <a:p>
            <a:pPr indent="-228600" algn="l">
              <a:buFont typeface="Arial"/>
              <a:buChar char="•"/>
            </a:pPr>
            <a:r>
              <a:rPr lang="en-US" sz="2400" dirty="0"/>
              <a:t>Product development and use</a:t>
            </a:r>
          </a:p>
          <a:p>
            <a:pPr indent="-228600" algn="l">
              <a:buFont typeface="Arial"/>
              <a:buChar char="•"/>
            </a:pPr>
            <a:r>
              <a:rPr lang="en-US" sz="2400" dirty="0"/>
              <a:t>Manufacturing procedures</a:t>
            </a:r>
          </a:p>
          <a:p>
            <a:pPr indent="-228600" algn="l">
              <a:buFont typeface="Arial"/>
              <a:buChar char="•"/>
            </a:pPr>
            <a:r>
              <a:rPr lang="en-US" sz="2400" dirty="0"/>
              <a:t>Business plans</a:t>
            </a:r>
          </a:p>
          <a:p>
            <a:pPr indent="-228600" algn="l">
              <a:buFont typeface="Arial"/>
              <a:buChar char="•"/>
            </a:pPr>
            <a:r>
              <a:rPr lang="en-US" sz="2400" dirty="0"/>
              <a:t>Policy positions and analysis</a:t>
            </a:r>
          </a:p>
          <a:p>
            <a:pPr indent="-228600" algn="l">
              <a:buFont typeface="Arial"/>
              <a:buChar char="•"/>
            </a:pPr>
            <a:r>
              <a:rPr lang="en-US" sz="2400" dirty="0"/>
              <a:t>Emails</a:t>
            </a:r>
          </a:p>
          <a:p>
            <a:pPr indent="-228600" algn="l">
              <a:buFont typeface="Arial"/>
              <a:buChar char="•"/>
            </a:pPr>
            <a:r>
              <a:rPr lang="en-US" sz="2400" dirty="0"/>
              <a:t>User credentials and network architecture </a:t>
            </a:r>
          </a:p>
        </p:txBody>
      </p:sp>
      <p:pic>
        <p:nvPicPr>
          <p:cNvPr id="13" name="Content Placeholder 12">
            <a:extLst>
              <a:ext uri="{FF2B5EF4-FFF2-40B4-BE49-F238E27FC236}">
                <a16:creationId xmlns:a16="http://schemas.microsoft.com/office/drawing/2014/main" id="{63529A35-512C-426A-8253-1784E04D6C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85907" y="2942898"/>
            <a:ext cx="2717116" cy="190198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38243671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0EFB3-FD6E-407D-BF6A-090E8B6DB502}"/>
              </a:ext>
            </a:extLst>
          </p:cNvPr>
          <p:cNvSpPr>
            <a:spLocks noGrp="1"/>
          </p:cNvSpPr>
          <p:nvPr>
            <p:ph type="title"/>
          </p:nvPr>
        </p:nvSpPr>
        <p:spPr>
          <a:xfrm>
            <a:off x="1760706" y="4452257"/>
            <a:ext cx="9742318" cy="1384980"/>
          </a:xfrm>
        </p:spPr>
        <p:txBody>
          <a:bodyPr>
            <a:normAutofit/>
          </a:bodyPr>
          <a:lstStyle/>
          <a:p>
            <a:r>
              <a:rPr lang="en-US"/>
              <a:t>News and Predicaments</a:t>
            </a:r>
          </a:p>
        </p:txBody>
      </p:sp>
      <p:graphicFrame>
        <p:nvGraphicFramePr>
          <p:cNvPr id="14" name="Text Placeholder 3">
            <a:extLst>
              <a:ext uri="{FF2B5EF4-FFF2-40B4-BE49-F238E27FC236}">
                <a16:creationId xmlns:a16="http://schemas.microsoft.com/office/drawing/2014/main" id="{4FC5F5EF-DBFA-4692-8CF6-2894EB5D2328}"/>
              </a:ext>
            </a:extLst>
          </p:cNvPr>
          <p:cNvGraphicFramePr>
            <a:graphicFrameLocks noGrp="1"/>
          </p:cNvGraphicFramePr>
          <p:nvPr>
            <p:ph idx="1"/>
            <p:extLst>
              <p:ext uri="{D42A27DB-BD31-4B8C-83A1-F6EECF244321}">
                <p14:modId xmlns:p14="http://schemas.microsoft.com/office/powerpoint/2010/main" val="3990511461"/>
              </p:ext>
            </p:extLst>
          </p:nvPr>
        </p:nvGraphicFramePr>
        <p:xfrm>
          <a:off x="1760705" y="865761"/>
          <a:ext cx="9742319" cy="3240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28077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6B90-02C8-4FE2-8F68-F2A65AC37B08}"/>
              </a:ext>
            </a:extLst>
          </p:cNvPr>
          <p:cNvSpPr>
            <a:spLocks noGrp="1"/>
          </p:cNvSpPr>
          <p:nvPr>
            <p:ph type="title"/>
          </p:nvPr>
        </p:nvSpPr>
        <p:spPr>
          <a:xfrm>
            <a:off x="1484311" y="685800"/>
            <a:ext cx="2566579" cy="5538019"/>
          </a:xfrm>
        </p:spPr>
        <p:txBody>
          <a:bodyPr>
            <a:normAutofit/>
          </a:bodyPr>
          <a:lstStyle/>
          <a:p>
            <a:r>
              <a:rPr lang="en-US"/>
              <a:t>APT1 – Attack Lifecycle</a:t>
            </a:r>
          </a:p>
        </p:txBody>
      </p:sp>
      <p:sp>
        <p:nvSpPr>
          <p:cNvPr id="3" name="Content Placeholder 2">
            <a:extLst>
              <a:ext uri="{FF2B5EF4-FFF2-40B4-BE49-F238E27FC236}">
                <a16:creationId xmlns:a16="http://schemas.microsoft.com/office/drawing/2014/main" id="{5BB42C99-EC6A-48E7-9844-BD57916B32B7}"/>
              </a:ext>
            </a:extLst>
          </p:cNvPr>
          <p:cNvSpPr>
            <a:spLocks noGrp="1"/>
          </p:cNvSpPr>
          <p:nvPr>
            <p:ph idx="1"/>
          </p:nvPr>
        </p:nvSpPr>
        <p:spPr>
          <a:xfrm>
            <a:off x="4714927" y="612057"/>
            <a:ext cx="7152608" cy="3753466"/>
          </a:xfrm>
        </p:spPr>
        <p:txBody>
          <a:bodyPr>
            <a:normAutofit/>
          </a:bodyPr>
          <a:lstStyle/>
          <a:p>
            <a:r>
              <a:rPr lang="en-US"/>
              <a:t>APT1 has a well-defined attack methodology, designed to steal massive quantities of intellectual property. They begin with aggressive spear phishing, proceed to deploy custom digital weapons, and end by exporting compressed bundles of files to China – before beginning the cycle again.</a:t>
            </a:r>
          </a:p>
        </p:txBody>
      </p:sp>
      <p:pic>
        <p:nvPicPr>
          <p:cNvPr id="6" name="Picture 5" descr="A picture containing text&#10;&#10;Description automatically generated">
            <a:extLst>
              <a:ext uri="{FF2B5EF4-FFF2-40B4-BE49-F238E27FC236}">
                <a16:creationId xmlns:a16="http://schemas.microsoft.com/office/drawing/2014/main" id="{A16D92FB-D032-4314-8685-924885BE0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824" y="4191001"/>
            <a:ext cx="6640814" cy="232428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8538641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Custom 1">
      <a:majorFont>
        <a:latin typeface="Industrial"/>
        <a:ea typeface=""/>
        <a:cs typeface=""/>
      </a:majorFont>
      <a:minorFont>
        <a:latin typeface="Calibri"/>
        <a:ea typeface=""/>
        <a:cs typeface=""/>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docProps/app.xml><?xml version="1.0" encoding="utf-8"?>
<Properties xmlns="http://schemas.openxmlformats.org/officeDocument/2006/extended-properties" xmlns:vt="http://schemas.openxmlformats.org/officeDocument/2006/docPropsVTypes">
  <TotalTime>1</TotalTime>
  <Words>1822</Words>
  <Application>Microsoft Office PowerPoint</Application>
  <PresentationFormat>Widescreen</PresentationFormat>
  <Paragraphs>165</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Dotrice</vt:lpstr>
      <vt:lpstr>Calibri</vt:lpstr>
      <vt:lpstr>Dotrice Condensed</vt:lpstr>
      <vt:lpstr>Industrial</vt:lpstr>
      <vt:lpstr>Parallax</vt:lpstr>
      <vt:lpstr>Advanced Persistent Threat 1</vt:lpstr>
      <vt:lpstr>APT1 – Years of Espionage</vt:lpstr>
      <vt:lpstr>Duration</vt:lpstr>
      <vt:lpstr>Geography</vt:lpstr>
      <vt:lpstr>Industry</vt:lpstr>
      <vt:lpstr>Timeline</vt:lpstr>
      <vt:lpstr>Data Theft</vt:lpstr>
      <vt:lpstr>News and Predicaments</vt:lpstr>
      <vt:lpstr>APT1 – Attack Lifecycle</vt:lpstr>
      <vt:lpstr>Initial Compromise</vt:lpstr>
      <vt:lpstr>Spear Phishing Emails</vt:lpstr>
      <vt:lpstr>Establish Foothold</vt:lpstr>
      <vt:lpstr>Beachhead Backdoor</vt:lpstr>
      <vt:lpstr>Standard Backdoors</vt:lpstr>
      <vt:lpstr>Privilege Escalation</vt:lpstr>
      <vt:lpstr>Internal Recon</vt:lpstr>
      <vt:lpstr>Internal Recon</vt:lpstr>
      <vt:lpstr>Move Laterally</vt:lpstr>
      <vt:lpstr>Maintain Presence</vt:lpstr>
      <vt:lpstr>Maintain Presence: New Backdoors</vt:lpstr>
      <vt:lpstr>Maintain Presence: Legitimate VPN</vt:lpstr>
      <vt:lpstr>Maintain Presence: Web Portals</vt:lpstr>
      <vt:lpstr>Complete Mission</vt:lpstr>
      <vt:lpstr>Advanced Persistent Threat 1 Infrastructure </vt:lpstr>
      <vt:lpstr>Network Origins</vt:lpstr>
      <vt:lpstr>Interaction with backdoors</vt:lpstr>
      <vt:lpstr>Manual WEBC2 updates</vt:lpstr>
      <vt:lpstr>HTRAN</vt:lpstr>
      <vt:lpstr>C2 Server Software on hop infrastructure</vt:lpstr>
      <vt:lpstr>Servers</vt:lpstr>
      <vt:lpstr>Domain Name</vt:lpstr>
      <vt:lpstr>Reregistered Zones</vt:lpstr>
      <vt:lpstr>Naming Themes</vt:lpstr>
      <vt:lpstr>Third-Party</vt:lpstr>
      <vt:lpstr>Hijacked FQDNs</vt:lpstr>
      <vt:lpstr>APT1 - Identities</vt:lpstr>
      <vt:lpstr>APT1 - Identities</vt:lpstr>
      <vt:lpstr>Conclusion</vt:lpstr>
      <vt:lpstr>Conclusion</vt:lpstr>
      <vt:lpstr>Conclusion</vt:lpstr>
      <vt:lpstr>Remember Be Aware and Be safe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Persistent Threat 1</dc:title>
  <dc:creator>Travis Brinson</dc:creator>
  <cp:lastModifiedBy>Travis Brinson</cp:lastModifiedBy>
  <cp:revision>2</cp:revision>
  <dcterms:created xsi:type="dcterms:W3CDTF">2019-02-15T04:54:33Z</dcterms:created>
  <dcterms:modified xsi:type="dcterms:W3CDTF">2019-02-15T04:55:55Z</dcterms:modified>
</cp:coreProperties>
</file>